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76" r:id="rId3"/>
    <p:sldId id="259" r:id="rId4"/>
    <p:sldId id="261" r:id="rId5"/>
    <p:sldId id="268" r:id="rId6"/>
    <p:sldId id="269" r:id="rId7"/>
    <p:sldId id="270" r:id="rId8"/>
    <p:sldId id="271" r:id="rId9"/>
    <p:sldId id="260" r:id="rId10"/>
    <p:sldId id="266" r:id="rId11"/>
    <p:sldId id="267" r:id="rId12"/>
    <p:sldId id="262" r:id="rId13"/>
    <p:sldId id="272" r:id="rId14"/>
    <p:sldId id="273" r:id="rId15"/>
    <p:sldId id="274" r:id="rId16"/>
    <p:sldId id="27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3636"/>
    <a:srgbClr val="424242"/>
    <a:srgbClr val="2D2D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p:restoredTop sz="94674"/>
  </p:normalViewPr>
  <p:slideViewPr>
    <p:cSldViewPr snapToGrid="0" snapToObjects="1">
      <p:cViewPr>
        <p:scale>
          <a:sx n="135" d="100"/>
          <a:sy n="135" d="100"/>
        </p:scale>
        <p:origin x="512" y="416"/>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45B3CF-565F-4E4C-9240-42BFB17A32F4}" type="datetimeFigureOut">
              <a:rPr lang="en-US" smtClean="0"/>
              <a:t>3/4/23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415FF0-F579-2D42-8AB2-1AAF2E6CE604}" type="slidenum">
              <a:rPr lang="en-US" smtClean="0"/>
              <a:t>‹#›</a:t>
            </a:fld>
            <a:endParaRPr lang="en-US" dirty="0"/>
          </a:p>
        </p:txBody>
      </p:sp>
    </p:spTree>
    <p:extLst>
      <p:ext uri="{BB962C8B-B14F-4D97-AF65-F5344CB8AC3E}">
        <p14:creationId xmlns:p14="http://schemas.microsoft.com/office/powerpoint/2010/main" val="18808844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415FF0-F579-2D42-8AB2-1AAF2E6CE604}" type="slidenum">
              <a:rPr lang="en-US" smtClean="0"/>
              <a:t>1</a:t>
            </a:fld>
            <a:endParaRPr lang="en-US" dirty="0"/>
          </a:p>
        </p:txBody>
      </p:sp>
    </p:spTree>
    <p:extLst>
      <p:ext uri="{BB962C8B-B14F-4D97-AF65-F5344CB8AC3E}">
        <p14:creationId xmlns:p14="http://schemas.microsoft.com/office/powerpoint/2010/main" val="1128081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415FF0-F579-2D42-8AB2-1AAF2E6CE604}" type="slidenum">
              <a:rPr lang="en-US" smtClean="0"/>
              <a:t>2</a:t>
            </a:fld>
            <a:endParaRPr lang="en-US" dirty="0"/>
          </a:p>
        </p:txBody>
      </p:sp>
    </p:spTree>
    <p:extLst>
      <p:ext uri="{BB962C8B-B14F-4D97-AF65-F5344CB8AC3E}">
        <p14:creationId xmlns:p14="http://schemas.microsoft.com/office/powerpoint/2010/main" val="911894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415FF0-F579-2D42-8AB2-1AAF2E6CE604}" type="slidenum">
              <a:rPr lang="en-US" smtClean="0"/>
              <a:t>4</a:t>
            </a:fld>
            <a:endParaRPr lang="en-US" dirty="0"/>
          </a:p>
        </p:txBody>
      </p:sp>
    </p:spTree>
    <p:extLst>
      <p:ext uri="{BB962C8B-B14F-4D97-AF65-F5344CB8AC3E}">
        <p14:creationId xmlns:p14="http://schemas.microsoft.com/office/powerpoint/2010/main" val="1458223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B53848-7717-0442-A621-734C847C8EE5}" type="datetime1">
              <a:rPr lang="en-GB" smtClean="0"/>
              <a:t>04/03/2023</a:t>
            </a:fld>
            <a:endParaRPr lang="en-US" dirty="0"/>
          </a:p>
        </p:txBody>
      </p:sp>
      <p:sp>
        <p:nvSpPr>
          <p:cNvPr id="5" name="Footer Placeholder 4"/>
          <p:cNvSpPr>
            <a:spLocks noGrp="1"/>
          </p:cNvSpPr>
          <p:nvPr>
            <p:ph type="ftr" sz="quarter" idx="11"/>
          </p:nvPr>
        </p:nvSpPr>
        <p:spPr/>
        <p:txBody>
          <a:bodyPr/>
          <a:lstStyle/>
          <a:p>
            <a:r>
              <a:rPr lang="en-US" smtClean="0"/>
              <a:t>© 2023 Christopher Houghton Budd</a:t>
            </a:r>
            <a:endParaRPr lang="en-US" dirty="0"/>
          </a:p>
        </p:txBody>
      </p:sp>
      <p:sp>
        <p:nvSpPr>
          <p:cNvPr id="6" name="Slide Number Placeholder 5"/>
          <p:cNvSpPr>
            <a:spLocks noGrp="1"/>
          </p:cNvSpPr>
          <p:nvPr>
            <p:ph type="sldNum" sz="quarter" idx="12"/>
          </p:nvPr>
        </p:nvSpPr>
        <p:spPr/>
        <p:txBody>
          <a:bodyPr/>
          <a:lstStyle/>
          <a:p>
            <a:fld id="{813E4296-39FA-5844-BB6E-DAC19F7AB25F}" type="slidenum">
              <a:rPr lang="en-US" smtClean="0"/>
              <a:t>‹#›</a:t>
            </a:fld>
            <a:endParaRPr lang="en-US" dirty="0"/>
          </a:p>
        </p:txBody>
      </p:sp>
    </p:spTree>
    <p:extLst>
      <p:ext uri="{BB962C8B-B14F-4D97-AF65-F5344CB8AC3E}">
        <p14:creationId xmlns:p14="http://schemas.microsoft.com/office/powerpoint/2010/main" val="1066632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E52C62-F379-DB41-80FF-BD420A374846}" type="datetime1">
              <a:rPr lang="en-GB" smtClean="0"/>
              <a:t>04/03/2023</a:t>
            </a:fld>
            <a:endParaRPr lang="en-US" dirty="0"/>
          </a:p>
        </p:txBody>
      </p:sp>
      <p:sp>
        <p:nvSpPr>
          <p:cNvPr id="5" name="Footer Placeholder 4"/>
          <p:cNvSpPr>
            <a:spLocks noGrp="1"/>
          </p:cNvSpPr>
          <p:nvPr>
            <p:ph type="ftr" sz="quarter" idx="11"/>
          </p:nvPr>
        </p:nvSpPr>
        <p:spPr/>
        <p:txBody>
          <a:bodyPr/>
          <a:lstStyle/>
          <a:p>
            <a:r>
              <a:rPr lang="en-US" smtClean="0"/>
              <a:t>© 2023 Christopher Houghton Budd</a:t>
            </a:r>
            <a:endParaRPr lang="en-US" dirty="0"/>
          </a:p>
        </p:txBody>
      </p:sp>
      <p:sp>
        <p:nvSpPr>
          <p:cNvPr id="6" name="Slide Number Placeholder 5"/>
          <p:cNvSpPr>
            <a:spLocks noGrp="1"/>
          </p:cNvSpPr>
          <p:nvPr>
            <p:ph type="sldNum" sz="quarter" idx="12"/>
          </p:nvPr>
        </p:nvSpPr>
        <p:spPr/>
        <p:txBody>
          <a:bodyPr/>
          <a:lstStyle/>
          <a:p>
            <a:fld id="{813E4296-39FA-5844-BB6E-DAC19F7AB25F}" type="slidenum">
              <a:rPr lang="en-US" smtClean="0"/>
              <a:t>‹#›</a:t>
            </a:fld>
            <a:endParaRPr lang="en-US" dirty="0"/>
          </a:p>
        </p:txBody>
      </p:sp>
    </p:spTree>
    <p:extLst>
      <p:ext uri="{BB962C8B-B14F-4D97-AF65-F5344CB8AC3E}">
        <p14:creationId xmlns:p14="http://schemas.microsoft.com/office/powerpoint/2010/main" val="1427727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43EB79-425C-A448-92B2-78FF09024ADA}" type="datetime1">
              <a:rPr lang="en-GB" smtClean="0"/>
              <a:t>04/03/2023</a:t>
            </a:fld>
            <a:endParaRPr lang="en-US" dirty="0"/>
          </a:p>
        </p:txBody>
      </p:sp>
      <p:sp>
        <p:nvSpPr>
          <p:cNvPr id="5" name="Footer Placeholder 4"/>
          <p:cNvSpPr>
            <a:spLocks noGrp="1"/>
          </p:cNvSpPr>
          <p:nvPr>
            <p:ph type="ftr" sz="quarter" idx="11"/>
          </p:nvPr>
        </p:nvSpPr>
        <p:spPr/>
        <p:txBody>
          <a:bodyPr/>
          <a:lstStyle/>
          <a:p>
            <a:r>
              <a:rPr lang="en-US" smtClean="0"/>
              <a:t>© 2023 Christopher Houghton Budd</a:t>
            </a:r>
            <a:endParaRPr lang="en-US" dirty="0"/>
          </a:p>
        </p:txBody>
      </p:sp>
      <p:sp>
        <p:nvSpPr>
          <p:cNvPr id="6" name="Slide Number Placeholder 5"/>
          <p:cNvSpPr>
            <a:spLocks noGrp="1"/>
          </p:cNvSpPr>
          <p:nvPr>
            <p:ph type="sldNum" sz="quarter" idx="12"/>
          </p:nvPr>
        </p:nvSpPr>
        <p:spPr/>
        <p:txBody>
          <a:bodyPr/>
          <a:lstStyle/>
          <a:p>
            <a:fld id="{813E4296-39FA-5844-BB6E-DAC19F7AB25F}" type="slidenum">
              <a:rPr lang="en-US" smtClean="0"/>
              <a:t>‹#›</a:t>
            </a:fld>
            <a:endParaRPr lang="en-US" dirty="0"/>
          </a:p>
        </p:txBody>
      </p:sp>
    </p:spTree>
    <p:extLst>
      <p:ext uri="{BB962C8B-B14F-4D97-AF65-F5344CB8AC3E}">
        <p14:creationId xmlns:p14="http://schemas.microsoft.com/office/powerpoint/2010/main" val="1978380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85F916-F5CB-944E-82C5-5F5ED417B1FA}" type="datetime1">
              <a:rPr lang="en-GB" smtClean="0"/>
              <a:t>04/03/2023</a:t>
            </a:fld>
            <a:endParaRPr lang="en-US" dirty="0"/>
          </a:p>
        </p:txBody>
      </p:sp>
      <p:sp>
        <p:nvSpPr>
          <p:cNvPr id="5" name="Footer Placeholder 4"/>
          <p:cNvSpPr>
            <a:spLocks noGrp="1"/>
          </p:cNvSpPr>
          <p:nvPr>
            <p:ph type="ftr" sz="quarter" idx="11"/>
          </p:nvPr>
        </p:nvSpPr>
        <p:spPr/>
        <p:txBody>
          <a:bodyPr/>
          <a:lstStyle/>
          <a:p>
            <a:r>
              <a:rPr lang="en-US" smtClean="0"/>
              <a:t>© 2023 Christopher Houghton Budd</a:t>
            </a:r>
            <a:endParaRPr lang="en-US" dirty="0"/>
          </a:p>
        </p:txBody>
      </p:sp>
      <p:sp>
        <p:nvSpPr>
          <p:cNvPr id="6" name="Slide Number Placeholder 5"/>
          <p:cNvSpPr>
            <a:spLocks noGrp="1"/>
          </p:cNvSpPr>
          <p:nvPr>
            <p:ph type="sldNum" sz="quarter" idx="12"/>
          </p:nvPr>
        </p:nvSpPr>
        <p:spPr/>
        <p:txBody>
          <a:bodyPr/>
          <a:lstStyle/>
          <a:p>
            <a:fld id="{813E4296-39FA-5844-BB6E-DAC19F7AB25F}" type="slidenum">
              <a:rPr lang="en-US" smtClean="0"/>
              <a:t>‹#›</a:t>
            </a:fld>
            <a:endParaRPr lang="en-US" dirty="0"/>
          </a:p>
        </p:txBody>
      </p:sp>
    </p:spTree>
    <p:extLst>
      <p:ext uri="{BB962C8B-B14F-4D97-AF65-F5344CB8AC3E}">
        <p14:creationId xmlns:p14="http://schemas.microsoft.com/office/powerpoint/2010/main" val="1849619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C797C9-4474-F94E-BEDB-79E2FDF836E9}" type="datetime1">
              <a:rPr lang="en-GB" smtClean="0"/>
              <a:t>04/03/2023</a:t>
            </a:fld>
            <a:endParaRPr lang="en-US" dirty="0"/>
          </a:p>
        </p:txBody>
      </p:sp>
      <p:sp>
        <p:nvSpPr>
          <p:cNvPr id="5" name="Footer Placeholder 4"/>
          <p:cNvSpPr>
            <a:spLocks noGrp="1"/>
          </p:cNvSpPr>
          <p:nvPr>
            <p:ph type="ftr" sz="quarter" idx="11"/>
          </p:nvPr>
        </p:nvSpPr>
        <p:spPr/>
        <p:txBody>
          <a:bodyPr/>
          <a:lstStyle/>
          <a:p>
            <a:r>
              <a:rPr lang="en-US" smtClean="0"/>
              <a:t>© 2023 Christopher Houghton Budd</a:t>
            </a:r>
            <a:endParaRPr lang="en-US" dirty="0"/>
          </a:p>
        </p:txBody>
      </p:sp>
      <p:sp>
        <p:nvSpPr>
          <p:cNvPr id="6" name="Slide Number Placeholder 5"/>
          <p:cNvSpPr>
            <a:spLocks noGrp="1"/>
          </p:cNvSpPr>
          <p:nvPr>
            <p:ph type="sldNum" sz="quarter" idx="12"/>
          </p:nvPr>
        </p:nvSpPr>
        <p:spPr/>
        <p:txBody>
          <a:bodyPr/>
          <a:lstStyle/>
          <a:p>
            <a:fld id="{813E4296-39FA-5844-BB6E-DAC19F7AB25F}" type="slidenum">
              <a:rPr lang="en-US" smtClean="0"/>
              <a:t>‹#›</a:t>
            </a:fld>
            <a:endParaRPr lang="en-US" dirty="0"/>
          </a:p>
        </p:txBody>
      </p:sp>
    </p:spTree>
    <p:extLst>
      <p:ext uri="{BB962C8B-B14F-4D97-AF65-F5344CB8AC3E}">
        <p14:creationId xmlns:p14="http://schemas.microsoft.com/office/powerpoint/2010/main" val="1726137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3FB249-0F6E-BB46-B321-6FF486FBA293}" type="datetime1">
              <a:rPr lang="en-GB" smtClean="0"/>
              <a:t>04/03/2023</a:t>
            </a:fld>
            <a:endParaRPr lang="en-US" dirty="0"/>
          </a:p>
        </p:txBody>
      </p:sp>
      <p:sp>
        <p:nvSpPr>
          <p:cNvPr id="6" name="Footer Placeholder 5"/>
          <p:cNvSpPr>
            <a:spLocks noGrp="1"/>
          </p:cNvSpPr>
          <p:nvPr>
            <p:ph type="ftr" sz="quarter" idx="11"/>
          </p:nvPr>
        </p:nvSpPr>
        <p:spPr/>
        <p:txBody>
          <a:bodyPr/>
          <a:lstStyle/>
          <a:p>
            <a:r>
              <a:rPr lang="en-US" smtClean="0"/>
              <a:t>© 2023 Christopher Houghton Budd</a:t>
            </a:r>
            <a:endParaRPr lang="en-US" dirty="0"/>
          </a:p>
        </p:txBody>
      </p:sp>
      <p:sp>
        <p:nvSpPr>
          <p:cNvPr id="7" name="Slide Number Placeholder 6"/>
          <p:cNvSpPr>
            <a:spLocks noGrp="1"/>
          </p:cNvSpPr>
          <p:nvPr>
            <p:ph type="sldNum" sz="quarter" idx="12"/>
          </p:nvPr>
        </p:nvSpPr>
        <p:spPr/>
        <p:txBody>
          <a:bodyPr/>
          <a:lstStyle/>
          <a:p>
            <a:fld id="{813E4296-39FA-5844-BB6E-DAC19F7AB25F}" type="slidenum">
              <a:rPr lang="en-US" smtClean="0"/>
              <a:t>‹#›</a:t>
            </a:fld>
            <a:endParaRPr lang="en-US" dirty="0"/>
          </a:p>
        </p:txBody>
      </p:sp>
    </p:spTree>
    <p:extLst>
      <p:ext uri="{BB962C8B-B14F-4D97-AF65-F5344CB8AC3E}">
        <p14:creationId xmlns:p14="http://schemas.microsoft.com/office/powerpoint/2010/main" val="840106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742421-2021-0443-8BF2-EDFDED2D3330}" type="datetime1">
              <a:rPr lang="en-GB" smtClean="0"/>
              <a:t>04/03/2023</a:t>
            </a:fld>
            <a:endParaRPr lang="en-US" dirty="0"/>
          </a:p>
        </p:txBody>
      </p:sp>
      <p:sp>
        <p:nvSpPr>
          <p:cNvPr id="8" name="Footer Placeholder 7"/>
          <p:cNvSpPr>
            <a:spLocks noGrp="1"/>
          </p:cNvSpPr>
          <p:nvPr>
            <p:ph type="ftr" sz="quarter" idx="11"/>
          </p:nvPr>
        </p:nvSpPr>
        <p:spPr/>
        <p:txBody>
          <a:bodyPr/>
          <a:lstStyle/>
          <a:p>
            <a:r>
              <a:rPr lang="en-US" smtClean="0"/>
              <a:t>© 2023 Christopher Houghton Budd</a:t>
            </a:r>
            <a:endParaRPr lang="en-US" dirty="0"/>
          </a:p>
        </p:txBody>
      </p:sp>
      <p:sp>
        <p:nvSpPr>
          <p:cNvPr id="9" name="Slide Number Placeholder 8"/>
          <p:cNvSpPr>
            <a:spLocks noGrp="1"/>
          </p:cNvSpPr>
          <p:nvPr>
            <p:ph type="sldNum" sz="quarter" idx="12"/>
          </p:nvPr>
        </p:nvSpPr>
        <p:spPr/>
        <p:txBody>
          <a:bodyPr/>
          <a:lstStyle/>
          <a:p>
            <a:fld id="{813E4296-39FA-5844-BB6E-DAC19F7AB25F}" type="slidenum">
              <a:rPr lang="en-US" smtClean="0"/>
              <a:t>‹#›</a:t>
            </a:fld>
            <a:endParaRPr lang="en-US" dirty="0"/>
          </a:p>
        </p:txBody>
      </p:sp>
    </p:spTree>
    <p:extLst>
      <p:ext uri="{BB962C8B-B14F-4D97-AF65-F5344CB8AC3E}">
        <p14:creationId xmlns:p14="http://schemas.microsoft.com/office/powerpoint/2010/main" val="2109609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B4F396-8319-5348-A93E-E74D3C40E094}" type="datetime1">
              <a:rPr lang="en-GB" smtClean="0"/>
              <a:t>04/03/2023</a:t>
            </a:fld>
            <a:endParaRPr lang="en-US" dirty="0"/>
          </a:p>
        </p:txBody>
      </p:sp>
      <p:sp>
        <p:nvSpPr>
          <p:cNvPr id="4" name="Footer Placeholder 3"/>
          <p:cNvSpPr>
            <a:spLocks noGrp="1"/>
          </p:cNvSpPr>
          <p:nvPr>
            <p:ph type="ftr" sz="quarter" idx="11"/>
          </p:nvPr>
        </p:nvSpPr>
        <p:spPr/>
        <p:txBody>
          <a:bodyPr/>
          <a:lstStyle/>
          <a:p>
            <a:r>
              <a:rPr lang="en-US" smtClean="0"/>
              <a:t>© 2023 Christopher Houghton Budd</a:t>
            </a:r>
            <a:endParaRPr lang="en-US" dirty="0"/>
          </a:p>
        </p:txBody>
      </p:sp>
      <p:sp>
        <p:nvSpPr>
          <p:cNvPr id="5" name="Slide Number Placeholder 4"/>
          <p:cNvSpPr>
            <a:spLocks noGrp="1"/>
          </p:cNvSpPr>
          <p:nvPr>
            <p:ph type="sldNum" sz="quarter" idx="12"/>
          </p:nvPr>
        </p:nvSpPr>
        <p:spPr/>
        <p:txBody>
          <a:bodyPr/>
          <a:lstStyle/>
          <a:p>
            <a:fld id="{813E4296-39FA-5844-BB6E-DAC19F7AB25F}" type="slidenum">
              <a:rPr lang="en-US" smtClean="0"/>
              <a:t>‹#›</a:t>
            </a:fld>
            <a:endParaRPr lang="en-US" dirty="0"/>
          </a:p>
        </p:txBody>
      </p:sp>
    </p:spTree>
    <p:extLst>
      <p:ext uri="{BB962C8B-B14F-4D97-AF65-F5344CB8AC3E}">
        <p14:creationId xmlns:p14="http://schemas.microsoft.com/office/powerpoint/2010/main" val="1255871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2544C4-FA0F-7542-89A2-A0A3C3158BF4}" type="datetime1">
              <a:rPr lang="en-GB" smtClean="0"/>
              <a:t>04/03/2023</a:t>
            </a:fld>
            <a:endParaRPr lang="en-US" dirty="0"/>
          </a:p>
        </p:txBody>
      </p:sp>
      <p:sp>
        <p:nvSpPr>
          <p:cNvPr id="3" name="Footer Placeholder 2"/>
          <p:cNvSpPr>
            <a:spLocks noGrp="1"/>
          </p:cNvSpPr>
          <p:nvPr>
            <p:ph type="ftr" sz="quarter" idx="11"/>
          </p:nvPr>
        </p:nvSpPr>
        <p:spPr/>
        <p:txBody>
          <a:bodyPr/>
          <a:lstStyle/>
          <a:p>
            <a:r>
              <a:rPr lang="en-US" smtClean="0"/>
              <a:t>© 2023 Christopher Houghton Budd</a:t>
            </a:r>
            <a:endParaRPr lang="en-US" dirty="0"/>
          </a:p>
        </p:txBody>
      </p:sp>
      <p:sp>
        <p:nvSpPr>
          <p:cNvPr id="4" name="Slide Number Placeholder 3"/>
          <p:cNvSpPr>
            <a:spLocks noGrp="1"/>
          </p:cNvSpPr>
          <p:nvPr>
            <p:ph type="sldNum" sz="quarter" idx="12"/>
          </p:nvPr>
        </p:nvSpPr>
        <p:spPr/>
        <p:txBody>
          <a:bodyPr/>
          <a:lstStyle/>
          <a:p>
            <a:fld id="{813E4296-39FA-5844-BB6E-DAC19F7AB25F}" type="slidenum">
              <a:rPr lang="en-US" smtClean="0"/>
              <a:t>‹#›</a:t>
            </a:fld>
            <a:endParaRPr lang="en-US" dirty="0"/>
          </a:p>
        </p:txBody>
      </p:sp>
    </p:spTree>
    <p:extLst>
      <p:ext uri="{BB962C8B-B14F-4D97-AF65-F5344CB8AC3E}">
        <p14:creationId xmlns:p14="http://schemas.microsoft.com/office/powerpoint/2010/main" val="1961387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6FD588-17F9-3A40-BAB9-2C411552B25F}" type="datetime1">
              <a:rPr lang="en-GB" smtClean="0"/>
              <a:t>04/03/2023</a:t>
            </a:fld>
            <a:endParaRPr lang="en-US" dirty="0"/>
          </a:p>
        </p:txBody>
      </p:sp>
      <p:sp>
        <p:nvSpPr>
          <p:cNvPr id="6" name="Footer Placeholder 5"/>
          <p:cNvSpPr>
            <a:spLocks noGrp="1"/>
          </p:cNvSpPr>
          <p:nvPr>
            <p:ph type="ftr" sz="quarter" idx="11"/>
          </p:nvPr>
        </p:nvSpPr>
        <p:spPr/>
        <p:txBody>
          <a:bodyPr/>
          <a:lstStyle/>
          <a:p>
            <a:r>
              <a:rPr lang="en-US" smtClean="0"/>
              <a:t>© 2023 Christopher Houghton Budd</a:t>
            </a:r>
            <a:endParaRPr lang="en-US" dirty="0"/>
          </a:p>
        </p:txBody>
      </p:sp>
      <p:sp>
        <p:nvSpPr>
          <p:cNvPr id="7" name="Slide Number Placeholder 6"/>
          <p:cNvSpPr>
            <a:spLocks noGrp="1"/>
          </p:cNvSpPr>
          <p:nvPr>
            <p:ph type="sldNum" sz="quarter" idx="12"/>
          </p:nvPr>
        </p:nvSpPr>
        <p:spPr/>
        <p:txBody>
          <a:bodyPr/>
          <a:lstStyle/>
          <a:p>
            <a:fld id="{813E4296-39FA-5844-BB6E-DAC19F7AB25F}" type="slidenum">
              <a:rPr lang="en-US" smtClean="0"/>
              <a:t>‹#›</a:t>
            </a:fld>
            <a:endParaRPr lang="en-US" dirty="0"/>
          </a:p>
        </p:txBody>
      </p:sp>
    </p:spTree>
    <p:extLst>
      <p:ext uri="{BB962C8B-B14F-4D97-AF65-F5344CB8AC3E}">
        <p14:creationId xmlns:p14="http://schemas.microsoft.com/office/powerpoint/2010/main" val="1165815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48B710-9919-794F-98A4-CBF5CA7A814C}" type="datetime1">
              <a:rPr lang="en-GB" smtClean="0"/>
              <a:t>04/03/2023</a:t>
            </a:fld>
            <a:endParaRPr lang="en-US" dirty="0"/>
          </a:p>
        </p:txBody>
      </p:sp>
      <p:sp>
        <p:nvSpPr>
          <p:cNvPr id="6" name="Footer Placeholder 5"/>
          <p:cNvSpPr>
            <a:spLocks noGrp="1"/>
          </p:cNvSpPr>
          <p:nvPr>
            <p:ph type="ftr" sz="quarter" idx="11"/>
          </p:nvPr>
        </p:nvSpPr>
        <p:spPr/>
        <p:txBody>
          <a:bodyPr/>
          <a:lstStyle/>
          <a:p>
            <a:r>
              <a:rPr lang="en-US" smtClean="0"/>
              <a:t>© 2023 Christopher Houghton Budd</a:t>
            </a:r>
            <a:endParaRPr lang="en-US" dirty="0"/>
          </a:p>
        </p:txBody>
      </p:sp>
      <p:sp>
        <p:nvSpPr>
          <p:cNvPr id="7" name="Slide Number Placeholder 6"/>
          <p:cNvSpPr>
            <a:spLocks noGrp="1"/>
          </p:cNvSpPr>
          <p:nvPr>
            <p:ph type="sldNum" sz="quarter" idx="12"/>
          </p:nvPr>
        </p:nvSpPr>
        <p:spPr/>
        <p:txBody>
          <a:bodyPr/>
          <a:lstStyle/>
          <a:p>
            <a:fld id="{813E4296-39FA-5844-BB6E-DAC19F7AB25F}" type="slidenum">
              <a:rPr lang="en-US" smtClean="0"/>
              <a:t>‹#›</a:t>
            </a:fld>
            <a:endParaRPr lang="en-US" dirty="0"/>
          </a:p>
        </p:txBody>
      </p:sp>
    </p:spTree>
    <p:extLst>
      <p:ext uri="{BB962C8B-B14F-4D97-AF65-F5344CB8AC3E}">
        <p14:creationId xmlns:p14="http://schemas.microsoft.com/office/powerpoint/2010/main" val="2133383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9EADB2-5EFC-974B-877E-42B67094965B}" type="datetime1">
              <a:rPr lang="en-GB" smtClean="0"/>
              <a:t>04/03/2023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2023 Christopher Houghton Budd</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3E4296-39FA-5844-BB6E-DAC19F7AB25F}" type="slidenum">
              <a:rPr lang="en-US" smtClean="0"/>
              <a:t>‹#›</a:t>
            </a:fld>
            <a:endParaRPr lang="en-US" dirty="0"/>
          </a:p>
        </p:txBody>
      </p:sp>
    </p:spTree>
    <p:extLst>
      <p:ext uri="{BB962C8B-B14F-4D97-AF65-F5344CB8AC3E}">
        <p14:creationId xmlns:p14="http://schemas.microsoft.com/office/powerpoint/2010/main" val="271453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tif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f"/></Relationships>
</file>

<file path=ppt/slides/_rels/slide15.xml.rels><?xml version="1.0" encoding="UTF-8" standalone="yes"?>
<Relationships xmlns="http://schemas.openxmlformats.org/package/2006/relationships"><Relationship Id="rId3" Type="http://schemas.openxmlformats.org/officeDocument/2006/relationships/hyperlink" Target="https://economics.goetheanum.org/home/" TargetMode="External"/><Relationship Id="rId4" Type="http://schemas.openxmlformats.org/officeDocument/2006/relationships/hyperlink" Target="https://aebookstore.com/publications/chb-collected-works/full-chb-list/seed-corn/" TargetMode="External"/><Relationship Id="rId5" Type="http://schemas.openxmlformats.org/officeDocument/2006/relationships/hyperlink" Target="https://www.routledge.com/Finance-at-the-Threshold-Rethinking-the-Real-and-Financial-Economies/Budd/p/book/9781138094628" TargetMode="External"/><Relationship Id="rId6" Type="http://schemas.openxmlformats.org/officeDocument/2006/relationships/image" Target="../media/image1.tiff"/><Relationship Id="rId1" Type="http://schemas.openxmlformats.org/officeDocument/2006/relationships/slideLayout" Target="../slideLayouts/slideLayout1.xml"/><Relationship Id="rId2" Type="http://schemas.openxmlformats.org/officeDocument/2006/relationships/hyperlink" Target="http://www.ae-mark.com/"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christopherhoughtonbudd.com/" TargetMode="External"/><Relationship Id="rId4" Type="http://schemas.openxmlformats.org/officeDocument/2006/relationships/image" Target="../media/image1.tiff"/><Relationship Id="rId1" Type="http://schemas.openxmlformats.org/officeDocument/2006/relationships/slideLayout" Target="../slideLayouts/slideLayout1.xml"/><Relationship Id="rId2" Type="http://schemas.openxmlformats.org/officeDocument/2006/relationships/hyperlink" Target="mailto:chb@christopherhoughtonbudd.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tif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tif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10005" y="1625647"/>
            <a:ext cx="8851583" cy="4626869"/>
          </a:xfrm>
        </p:spPr>
        <p:txBody>
          <a:bodyPr>
            <a:normAutofit/>
          </a:bodyPr>
          <a:lstStyle/>
          <a:p>
            <a:pPr algn="l"/>
            <a:r>
              <a:rPr lang="en-GB" b="1" dirty="0" smtClean="0">
                <a:solidFill>
                  <a:schemeClr val="accent4">
                    <a:lumMod val="50000"/>
                  </a:schemeClr>
                </a:solidFill>
                <a:latin typeface="Verdana" charset="0"/>
                <a:ea typeface="Verdana" charset="0"/>
                <a:cs typeface="Verdana" charset="0"/>
              </a:rPr>
              <a:t>What is meant by ‘economics’?</a:t>
            </a:r>
          </a:p>
          <a:p>
            <a:pPr algn="l"/>
            <a:r>
              <a:rPr lang="en-GB" sz="2200" dirty="0" smtClean="0">
                <a:solidFill>
                  <a:schemeClr val="accent4">
                    <a:lumMod val="50000"/>
                  </a:schemeClr>
                </a:solidFill>
                <a:latin typeface="Verdana" charset="0"/>
                <a:ea typeface="Verdana" charset="0"/>
                <a:cs typeface="Verdana" charset="0"/>
              </a:rPr>
              <a:t>Today’s ‘economics’ pretends it is a universal science, but in reality it has taken its colour from industrialisation, borrowing its science from mathematics, and owing its ethical stance to narrow self-interest.</a:t>
            </a:r>
          </a:p>
          <a:p>
            <a:pPr algn="l"/>
            <a:r>
              <a:rPr lang="en-GB" sz="2200" dirty="0" smtClean="0">
                <a:solidFill>
                  <a:schemeClr val="accent4">
                    <a:lumMod val="50000"/>
                  </a:schemeClr>
                </a:solidFill>
                <a:latin typeface="Verdana" charset="0"/>
                <a:ea typeface="Verdana" charset="0"/>
                <a:cs typeface="Verdana" charset="0"/>
              </a:rPr>
              <a:t>In fact, the essence of economics is colourless, so that, just as it can mirror </a:t>
            </a:r>
            <a:r>
              <a:rPr lang="en-GB" sz="2200" dirty="0">
                <a:solidFill>
                  <a:schemeClr val="accent4">
                    <a:lumMod val="50000"/>
                  </a:schemeClr>
                </a:solidFill>
                <a:latin typeface="Verdana" charset="0"/>
                <a:ea typeface="Verdana" charset="0"/>
                <a:cs typeface="Verdana" charset="0"/>
              </a:rPr>
              <a:t>its </a:t>
            </a:r>
            <a:r>
              <a:rPr lang="en-GB" sz="2200" dirty="0" smtClean="0">
                <a:solidFill>
                  <a:schemeClr val="accent4">
                    <a:lumMod val="50000"/>
                  </a:schemeClr>
                </a:solidFill>
                <a:latin typeface="Verdana" charset="0"/>
                <a:ea typeface="Verdana" charset="0"/>
                <a:cs typeface="Verdana" charset="0"/>
              </a:rPr>
              <a:t>development during the 19</a:t>
            </a:r>
            <a:r>
              <a:rPr lang="en-GB" sz="2200" baseline="30000" dirty="0" smtClean="0">
                <a:solidFill>
                  <a:schemeClr val="accent4">
                    <a:lumMod val="50000"/>
                  </a:schemeClr>
                </a:solidFill>
                <a:latin typeface="Verdana" charset="0"/>
                <a:ea typeface="Verdana" charset="0"/>
                <a:cs typeface="Verdana" charset="0"/>
              </a:rPr>
              <a:t>th</a:t>
            </a:r>
            <a:r>
              <a:rPr lang="en-GB" sz="2200" dirty="0" smtClean="0">
                <a:solidFill>
                  <a:schemeClr val="accent4">
                    <a:lumMod val="50000"/>
                  </a:schemeClr>
                </a:solidFill>
                <a:latin typeface="Verdana" charset="0"/>
                <a:ea typeface="Verdana" charset="0"/>
                <a:cs typeface="Verdana" charset="0"/>
              </a:rPr>
              <a:t> century, it can also mirror other circumstances and other ethics.</a:t>
            </a:r>
          </a:p>
          <a:p>
            <a:pPr algn="l"/>
            <a:r>
              <a:rPr lang="en-GB" sz="2200" dirty="0" smtClean="0">
                <a:solidFill>
                  <a:schemeClr val="accent4">
                    <a:lumMod val="50000"/>
                  </a:schemeClr>
                </a:solidFill>
                <a:latin typeface="Verdana" charset="0"/>
                <a:ea typeface="Verdana" charset="0"/>
                <a:cs typeface="Verdana" charset="0"/>
              </a:rPr>
              <a:t>The more so as, in time, humanity expands its self-interest to include the entire human family.</a:t>
            </a:r>
          </a:p>
          <a:p>
            <a:pPr algn="l"/>
            <a:endParaRPr lang="en-GB" sz="2200" dirty="0" smtClean="0">
              <a:solidFill>
                <a:schemeClr val="accent4">
                  <a:lumMod val="50000"/>
                </a:schemeClr>
              </a:solidFill>
              <a:latin typeface="Verdana" charset="0"/>
              <a:ea typeface="Verdana" charset="0"/>
              <a:cs typeface="Verdana" charset="0"/>
            </a:endParaRPr>
          </a:p>
          <a:p>
            <a:pPr algn="l"/>
            <a:r>
              <a:rPr lang="en-GB" sz="2000" i="1" dirty="0" smtClean="0">
                <a:solidFill>
                  <a:schemeClr val="accent4">
                    <a:lumMod val="50000"/>
                  </a:schemeClr>
                </a:solidFill>
                <a:latin typeface="Verdana" charset="0"/>
                <a:ea typeface="Verdana" charset="0"/>
                <a:cs typeface="Verdana" charset="0"/>
              </a:rPr>
              <a:t>(About the presenter, see second to last slide.)</a:t>
            </a:r>
            <a:endParaRPr lang="en-GB" sz="2000" i="1" dirty="0">
              <a:solidFill>
                <a:schemeClr val="accent4">
                  <a:lumMod val="50000"/>
                </a:schemeClr>
              </a:solidFill>
              <a:latin typeface="Verdana" charset="0"/>
              <a:ea typeface="Verdana" charset="0"/>
              <a:cs typeface="Verdana" charset="0"/>
            </a:endParaRPr>
          </a:p>
        </p:txBody>
      </p:sp>
      <p:sp>
        <p:nvSpPr>
          <p:cNvPr id="8" name="Title 1"/>
          <p:cNvSpPr txBox="1">
            <a:spLocks/>
          </p:cNvSpPr>
          <p:nvPr/>
        </p:nvSpPr>
        <p:spPr>
          <a:xfrm>
            <a:off x="2010007" y="715629"/>
            <a:ext cx="8851582" cy="65066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200" dirty="0" smtClean="0">
                <a:solidFill>
                  <a:srgbClr val="E8AF02"/>
                </a:solidFill>
                <a:latin typeface="Verdana" charset="0"/>
                <a:ea typeface="Verdana" charset="0"/>
                <a:cs typeface="Verdana" charset="0"/>
              </a:rPr>
              <a:t>The Economics of Farming</a:t>
            </a:r>
            <a:endParaRPr lang="en-US" sz="3200" dirty="0">
              <a:solidFill>
                <a:srgbClr val="E8AF02"/>
              </a:solidFill>
              <a:latin typeface="Verdana" charset="0"/>
              <a:ea typeface="Verdana" charset="0"/>
              <a:cs typeface="Verdana" charset="0"/>
            </a:endParaRPr>
          </a:p>
        </p:txBody>
      </p:sp>
      <p:sp>
        <p:nvSpPr>
          <p:cNvPr id="13" name="Title 6"/>
          <p:cNvSpPr txBox="1">
            <a:spLocks noChangeAspect="1"/>
          </p:cNvSpPr>
          <p:nvPr/>
        </p:nvSpPr>
        <p:spPr>
          <a:xfrm rot="16200000">
            <a:off x="-1501598" y="2755926"/>
            <a:ext cx="5709753" cy="1283428"/>
          </a:xfrm>
          <a:prstGeom prst="rect">
            <a:avLst/>
          </a:prstGeom>
          <a:solidFill>
            <a:srgbClr val="363636"/>
          </a:solidFill>
        </p:spPr>
        <p:txBody>
          <a:bodyPr vert="horz" wrap="square" lIns="91440" tIns="45720" rIns="91440" bIns="4572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eaLnBrk="0" fontAlgn="base" hangingPunct="0">
              <a:spcAft>
                <a:spcPct val="0"/>
              </a:spcAft>
            </a:pPr>
            <a:endParaRPr lang="en-GB" altLang="x-none" sz="1400" b="1" dirty="0" smtClean="0">
              <a:solidFill>
                <a:schemeClr val="bg1"/>
              </a:solidFill>
              <a:latin typeface="Verdana" charset="0"/>
              <a:ea typeface="Verdana" charset="0"/>
              <a:cs typeface="Verdana" charset="0"/>
            </a:endParaRPr>
          </a:p>
          <a:p>
            <a:pPr algn="l" eaLnBrk="0" fontAlgn="base" hangingPunct="0">
              <a:spcAft>
                <a:spcPct val="0"/>
              </a:spcAft>
            </a:pPr>
            <a:r>
              <a:rPr lang="x-none" altLang="x-none" sz="1400" b="1" dirty="0" smtClean="0">
                <a:solidFill>
                  <a:schemeClr val="bg1"/>
                </a:solidFill>
                <a:latin typeface="Verdana" charset="0"/>
                <a:ea typeface="Verdana" charset="0"/>
                <a:cs typeface="Verdana" charset="0"/>
              </a:rPr>
              <a:t>The Economics of Farming</a:t>
            </a:r>
            <a:r>
              <a:rPr lang="en-GB" altLang="x-none" sz="1400" b="1" dirty="0" smtClean="0">
                <a:solidFill>
                  <a:schemeClr val="bg1"/>
                </a:solidFill>
                <a:latin typeface="Verdana" charset="0"/>
                <a:ea typeface="Verdana" charset="0"/>
                <a:cs typeface="Verdana" charset="0"/>
              </a:rPr>
              <a:t>     </a:t>
            </a:r>
            <a:endParaRPr lang="x-none" altLang="x-none" sz="1400" dirty="0" smtClean="0">
              <a:solidFill>
                <a:schemeClr val="bg1"/>
              </a:solidFill>
              <a:latin typeface="Verdana" charset="0"/>
              <a:ea typeface="Verdana" charset="0"/>
              <a:cs typeface="Verdana" charset="0"/>
            </a:endParaRPr>
          </a:p>
          <a:p>
            <a:pPr algn="l" eaLnBrk="0" fontAlgn="base" hangingPunct="0">
              <a:spcAft>
                <a:spcPct val="0"/>
              </a:spcAft>
            </a:pPr>
            <a:r>
              <a:rPr lang="en-GB" altLang="x-none" sz="1000" dirty="0" smtClean="0">
                <a:solidFill>
                  <a:schemeClr val="bg1"/>
                </a:solidFill>
                <a:latin typeface="Verdana" charset="0"/>
                <a:ea typeface="Verdana" charset="0"/>
                <a:cs typeface="Verdana" charset="0"/>
              </a:rPr>
              <a:t/>
            </a:r>
            <a:br>
              <a:rPr lang="en-GB" altLang="x-none" sz="1000" dirty="0" smtClean="0">
                <a:solidFill>
                  <a:schemeClr val="bg1"/>
                </a:solidFill>
                <a:latin typeface="Verdana" charset="0"/>
                <a:ea typeface="Verdana" charset="0"/>
                <a:cs typeface="Verdana" charset="0"/>
              </a:rPr>
            </a:br>
            <a:r>
              <a:rPr lang="en-GB" altLang="x-none" sz="1400" dirty="0" smtClean="0">
                <a:solidFill>
                  <a:schemeClr val="bg1"/>
                </a:solidFill>
                <a:latin typeface="Verdana" charset="0"/>
                <a:ea typeface="Verdana" charset="0"/>
                <a:cs typeface="Verdana" charset="0"/>
              </a:rPr>
              <a:t>E</a:t>
            </a:r>
            <a:r>
              <a:rPr lang="x-none" altLang="x-none" sz="1400" dirty="0" smtClean="0">
                <a:solidFill>
                  <a:schemeClr val="bg1"/>
                </a:solidFill>
                <a:latin typeface="Verdana" charset="0"/>
                <a:ea typeface="Verdana" charset="0"/>
                <a:cs typeface="Verdana" charset="0"/>
              </a:rPr>
              <a:t>conomic and monetary</a:t>
            </a:r>
            <a:r>
              <a:rPr lang="x-none" altLang="x-none" sz="1400" i="1" dirty="0" smtClean="0">
                <a:solidFill>
                  <a:schemeClr val="bg1"/>
                </a:solidFill>
                <a:latin typeface="Verdana" charset="0"/>
                <a:ea typeface="Verdana" charset="0"/>
                <a:cs typeface="Verdana" charset="0"/>
              </a:rPr>
              <a:t> </a:t>
            </a:r>
            <a:r>
              <a:rPr lang="x-none" altLang="x-none" sz="1400" dirty="0" smtClean="0">
                <a:solidFill>
                  <a:schemeClr val="bg1"/>
                </a:solidFill>
                <a:latin typeface="Verdana" charset="0"/>
                <a:ea typeface="Verdana" charset="0"/>
                <a:cs typeface="Verdana" charset="0"/>
              </a:rPr>
              <a:t>historian</a:t>
            </a:r>
            <a:r>
              <a:rPr lang="en-GB" altLang="x-none" sz="1400" dirty="0" smtClean="0">
                <a:solidFill>
                  <a:schemeClr val="bg1"/>
                </a:solidFill>
                <a:latin typeface="Verdana" charset="0"/>
                <a:ea typeface="Verdana" charset="0"/>
                <a:cs typeface="Verdana" charset="0"/>
              </a:rPr>
              <a:t/>
            </a:r>
            <a:br>
              <a:rPr lang="en-GB" altLang="x-none" sz="1400" dirty="0" smtClean="0">
                <a:solidFill>
                  <a:schemeClr val="bg1"/>
                </a:solidFill>
                <a:latin typeface="Verdana" charset="0"/>
                <a:ea typeface="Verdana" charset="0"/>
                <a:cs typeface="Verdana" charset="0"/>
              </a:rPr>
            </a:br>
            <a:r>
              <a:rPr lang="en-GB" altLang="x-none" sz="600" dirty="0" smtClean="0">
                <a:solidFill>
                  <a:schemeClr val="bg1"/>
                </a:solidFill>
                <a:latin typeface="Verdana" charset="0"/>
                <a:ea typeface="Verdana" charset="0"/>
                <a:cs typeface="Verdana" charset="0"/>
              </a:rPr>
              <a:t/>
            </a:r>
            <a:br>
              <a:rPr lang="en-GB" altLang="x-none" sz="600" dirty="0" smtClean="0">
                <a:solidFill>
                  <a:schemeClr val="bg1"/>
                </a:solidFill>
                <a:latin typeface="Verdana" charset="0"/>
                <a:ea typeface="Verdana" charset="0"/>
                <a:cs typeface="Verdana" charset="0"/>
              </a:rPr>
            </a:br>
            <a:r>
              <a:rPr lang="x-none" altLang="x-none" sz="1400" i="1" dirty="0" smtClean="0">
                <a:solidFill>
                  <a:schemeClr val="bg1"/>
                </a:solidFill>
                <a:latin typeface="Verdana" charset="0"/>
                <a:ea typeface="Verdana" charset="0"/>
                <a:cs typeface="Verdana" charset="0"/>
              </a:rPr>
              <a:t>Christopher Houghton Budd</a:t>
            </a:r>
            <a:endParaRPr lang="en-GB" altLang="x-none" sz="1400" i="1" dirty="0" smtClean="0">
              <a:solidFill>
                <a:schemeClr val="bg1"/>
              </a:solidFill>
              <a:latin typeface="Verdana" charset="0"/>
              <a:ea typeface="Verdana" charset="0"/>
              <a:cs typeface="Verdana" charset="0"/>
            </a:endParaRPr>
          </a:p>
          <a:p>
            <a:pPr algn="l" eaLnBrk="0" fontAlgn="base" hangingPunct="0">
              <a:spcAft>
                <a:spcPct val="0"/>
              </a:spcAft>
            </a:pPr>
            <a:endParaRPr lang="x-none" altLang="x-none" sz="1400" dirty="0">
              <a:solidFill>
                <a:schemeClr val="bg1"/>
              </a:solidFill>
              <a:latin typeface="Verdana" charset="0"/>
              <a:ea typeface="Verdana" charset="0"/>
              <a:cs typeface="Verdana" charset="0"/>
            </a:endParaRPr>
          </a:p>
        </p:txBody>
      </p:sp>
      <p:pic>
        <p:nvPicPr>
          <p:cNvPr id="14" name="Picture 13"/>
          <p:cNvPicPr>
            <a:picLocks noChangeAspect="1"/>
          </p:cNvPicPr>
          <p:nvPr/>
        </p:nvPicPr>
        <p:blipFill>
          <a:blip r:embed="rId3"/>
          <a:stretch>
            <a:fillRect/>
          </a:stretch>
        </p:blipFill>
        <p:spPr>
          <a:xfrm>
            <a:off x="932225" y="684169"/>
            <a:ext cx="967235" cy="839560"/>
          </a:xfrm>
          <a:prstGeom prst="rect">
            <a:avLst/>
          </a:prstGeom>
        </p:spPr>
      </p:pic>
      <p:sp>
        <p:nvSpPr>
          <p:cNvPr id="2" name="Footer Placeholder 1"/>
          <p:cNvSpPr>
            <a:spLocks noGrp="1"/>
          </p:cNvSpPr>
          <p:nvPr>
            <p:ph type="ftr" sz="quarter" idx="11"/>
          </p:nvPr>
        </p:nvSpPr>
        <p:spPr/>
        <p:txBody>
          <a:bodyPr/>
          <a:lstStyle/>
          <a:p>
            <a:r>
              <a:rPr lang="de-DE" dirty="0" smtClean="0">
                <a:latin typeface="Verdana" charset="0"/>
                <a:ea typeface="Verdana" charset="0"/>
                <a:cs typeface="Verdana" charset="0"/>
              </a:rPr>
              <a:t>© 2023 Christopher Houghton Budd</a:t>
            </a:r>
            <a:endParaRPr lang="en-US" dirty="0">
              <a:latin typeface="Verdana" charset="0"/>
              <a:ea typeface="Verdana" charset="0"/>
              <a:cs typeface="Verdana" charset="0"/>
            </a:endParaRPr>
          </a:p>
        </p:txBody>
      </p:sp>
      <p:sp>
        <p:nvSpPr>
          <p:cNvPr id="4" name="Slide Number Placeholder 3"/>
          <p:cNvSpPr>
            <a:spLocks noGrp="1"/>
          </p:cNvSpPr>
          <p:nvPr>
            <p:ph type="sldNum" sz="quarter" idx="12"/>
          </p:nvPr>
        </p:nvSpPr>
        <p:spPr/>
        <p:txBody>
          <a:bodyPr/>
          <a:lstStyle/>
          <a:p>
            <a:fld id="{813E4296-39FA-5844-BB6E-DAC19F7AB25F}" type="slidenum">
              <a:rPr lang="en-US" sz="1800" smtClean="0">
                <a:latin typeface="Verdana" charset="0"/>
                <a:ea typeface="Verdana" charset="0"/>
                <a:cs typeface="Verdana" charset="0"/>
              </a:rPr>
              <a:t>1</a:t>
            </a:fld>
            <a:endParaRPr lang="en-US" sz="1800" dirty="0">
              <a:latin typeface="Verdana" charset="0"/>
              <a:ea typeface="Verdana" charset="0"/>
              <a:cs typeface="Verdana" charset="0"/>
            </a:endParaRPr>
          </a:p>
        </p:txBody>
      </p:sp>
    </p:spTree>
    <p:extLst>
      <p:ext uri="{BB962C8B-B14F-4D97-AF65-F5344CB8AC3E}">
        <p14:creationId xmlns:p14="http://schemas.microsoft.com/office/powerpoint/2010/main" val="11458913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10005" y="1625647"/>
            <a:ext cx="8851583" cy="4626869"/>
          </a:xfrm>
        </p:spPr>
        <p:txBody>
          <a:bodyPr>
            <a:normAutofit/>
          </a:bodyPr>
          <a:lstStyle/>
          <a:p>
            <a:pPr algn="l"/>
            <a:r>
              <a:rPr lang="en-GB" b="1" dirty="0" smtClean="0">
                <a:solidFill>
                  <a:schemeClr val="accent4">
                    <a:lumMod val="50000"/>
                  </a:schemeClr>
                </a:solidFill>
                <a:latin typeface="Verdana" charset="0"/>
                <a:ea typeface="Verdana" charset="0"/>
                <a:cs typeface="Verdana" charset="0"/>
              </a:rPr>
              <a:t>Capital – enabler of capacities</a:t>
            </a:r>
          </a:p>
          <a:p>
            <a:pPr algn="l"/>
            <a:r>
              <a:rPr lang="en-GB" sz="2200" dirty="0" smtClean="0">
                <a:solidFill>
                  <a:schemeClr val="accent4">
                    <a:lumMod val="50000"/>
                  </a:schemeClr>
                </a:solidFill>
                <a:latin typeface="Verdana" charset="0"/>
                <a:ea typeface="Verdana" charset="0"/>
                <a:cs typeface="Verdana" charset="0"/>
              </a:rPr>
              <a:t>For many, capital is something they use to make money out of other peoples’ efforts; for how else does capital ‘grow’, except that someone borrows it to create new values? The true purpose of capital, therefore, is to reflect and enable the capacities of the user, not the owner. </a:t>
            </a:r>
          </a:p>
          <a:p>
            <a:pPr algn="l"/>
            <a:r>
              <a:rPr lang="en-GB" sz="2200" dirty="0" smtClean="0">
                <a:solidFill>
                  <a:schemeClr val="accent4">
                    <a:lumMod val="50000"/>
                  </a:schemeClr>
                </a:solidFill>
                <a:latin typeface="Verdana" charset="0"/>
                <a:ea typeface="Verdana" charset="0"/>
                <a:cs typeface="Verdana" charset="0"/>
              </a:rPr>
              <a:t>The spirit of investing, therefore, needs to be one of putting air beneath farmers’ wings, especially the wings of young farmers. High returns are only possible where investment is in non-farming or industrialised farming, in false values or in non-basic foods. </a:t>
            </a:r>
          </a:p>
          <a:p>
            <a:pPr algn="l"/>
            <a:r>
              <a:rPr lang="en-GB" sz="2200" dirty="0" smtClean="0">
                <a:solidFill>
                  <a:schemeClr val="accent4">
                    <a:lumMod val="50000"/>
                  </a:schemeClr>
                </a:solidFill>
                <a:latin typeface="Verdana" charset="0"/>
                <a:ea typeface="Verdana" charset="0"/>
                <a:cs typeface="Verdana" charset="0"/>
              </a:rPr>
              <a:t>They should not be sought in farming. </a:t>
            </a:r>
            <a:endParaRPr lang="en-GB" sz="2200" dirty="0">
              <a:solidFill>
                <a:schemeClr val="accent4">
                  <a:lumMod val="50000"/>
                </a:schemeClr>
              </a:solidFill>
              <a:latin typeface="Verdana" charset="0"/>
              <a:ea typeface="Verdana" charset="0"/>
              <a:cs typeface="Verdana" charset="0"/>
            </a:endParaRPr>
          </a:p>
        </p:txBody>
      </p:sp>
      <p:sp>
        <p:nvSpPr>
          <p:cNvPr id="9" name="Title 6"/>
          <p:cNvSpPr txBox="1">
            <a:spLocks noChangeAspect="1"/>
          </p:cNvSpPr>
          <p:nvPr/>
        </p:nvSpPr>
        <p:spPr>
          <a:xfrm rot="16200000">
            <a:off x="-1501598" y="2755926"/>
            <a:ext cx="5709753" cy="1283428"/>
          </a:xfrm>
          <a:prstGeom prst="rect">
            <a:avLst/>
          </a:prstGeom>
          <a:solidFill>
            <a:srgbClr val="363636"/>
          </a:solidFill>
        </p:spPr>
        <p:txBody>
          <a:bodyPr vert="horz" wrap="square" lIns="91440" tIns="45720" rIns="91440" bIns="4572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eaLnBrk="0" fontAlgn="base" hangingPunct="0">
              <a:spcAft>
                <a:spcPct val="0"/>
              </a:spcAft>
            </a:pPr>
            <a:endParaRPr lang="en-GB" altLang="x-none" sz="1400" b="1" dirty="0" smtClean="0">
              <a:solidFill>
                <a:schemeClr val="bg1"/>
              </a:solidFill>
              <a:latin typeface="Verdana" charset="0"/>
              <a:ea typeface="Verdana" charset="0"/>
              <a:cs typeface="Verdana" charset="0"/>
            </a:endParaRPr>
          </a:p>
          <a:p>
            <a:pPr algn="l" eaLnBrk="0" fontAlgn="base" hangingPunct="0">
              <a:spcAft>
                <a:spcPct val="0"/>
              </a:spcAft>
            </a:pPr>
            <a:r>
              <a:rPr lang="x-none" altLang="x-none" sz="1400" b="1" dirty="0" smtClean="0">
                <a:solidFill>
                  <a:schemeClr val="bg1"/>
                </a:solidFill>
                <a:latin typeface="Verdana" charset="0"/>
                <a:ea typeface="Verdana" charset="0"/>
                <a:cs typeface="Verdana" charset="0"/>
              </a:rPr>
              <a:t>The Economics of Farming</a:t>
            </a:r>
            <a:r>
              <a:rPr lang="en-GB" altLang="x-none" sz="1400" b="1" dirty="0" smtClean="0">
                <a:solidFill>
                  <a:schemeClr val="bg1"/>
                </a:solidFill>
                <a:latin typeface="Verdana" charset="0"/>
                <a:ea typeface="Verdana" charset="0"/>
                <a:cs typeface="Verdana" charset="0"/>
              </a:rPr>
              <a:t>     </a:t>
            </a:r>
            <a:endParaRPr lang="x-none" altLang="x-none" sz="1400" dirty="0" smtClean="0">
              <a:solidFill>
                <a:schemeClr val="bg1"/>
              </a:solidFill>
              <a:latin typeface="Verdana" charset="0"/>
              <a:ea typeface="Verdana" charset="0"/>
              <a:cs typeface="Verdana" charset="0"/>
            </a:endParaRPr>
          </a:p>
          <a:p>
            <a:pPr algn="l" eaLnBrk="0" fontAlgn="base" hangingPunct="0">
              <a:spcAft>
                <a:spcPct val="0"/>
              </a:spcAft>
            </a:pPr>
            <a:r>
              <a:rPr lang="en-GB" altLang="x-none" sz="1000" dirty="0" smtClean="0">
                <a:solidFill>
                  <a:schemeClr val="bg1"/>
                </a:solidFill>
                <a:latin typeface="Verdana" charset="0"/>
                <a:ea typeface="Verdana" charset="0"/>
                <a:cs typeface="Verdana" charset="0"/>
              </a:rPr>
              <a:t/>
            </a:r>
            <a:br>
              <a:rPr lang="en-GB" altLang="x-none" sz="1000" dirty="0" smtClean="0">
                <a:solidFill>
                  <a:schemeClr val="bg1"/>
                </a:solidFill>
                <a:latin typeface="Verdana" charset="0"/>
                <a:ea typeface="Verdana" charset="0"/>
                <a:cs typeface="Verdana" charset="0"/>
              </a:rPr>
            </a:br>
            <a:r>
              <a:rPr lang="en-GB" altLang="x-none" sz="1400" dirty="0" smtClean="0">
                <a:solidFill>
                  <a:schemeClr val="bg1"/>
                </a:solidFill>
                <a:latin typeface="Verdana" charset="0"/>
                <a:ea typeface="Verdana" charset="0"/>
                <a:cs typeface="Verdana" charset="0"/>
              </a:rPr>
              <a:t>E</a:t>
            </a:r>
            <a:r>
              <a:rPr lang="x-none" altLang="x-none" sz="1400" dirty="0" smtClean="0">
                <a:solidFill>
                  <a:schemeClr val="bg1"/>
                </a:solidFill>
                <a:latin typeface="Verdana" charset="0"/>
                <a:ea typeface="Verdana" charset="0"/>
                <a:cs typeface="Verdana" charset="0"/>
              </a:rPr>
              <a:t>conomic and monetary</a:t>
            </a:r>
            <a:r>
              <a:rPr lang="x-none" altLang="x-none" sz="1400" i="1" dirty="0" smtClean="0">
                <a:solidFill>
                  <a:schemeClr val="bg1"/>
                </a:solidFill>
                <a:latin typeface="Verdana" charset="0"/>
                <a:ea typeface="Verdana" charset="0"/>
                <a:cs typeface="Verdana" charset="0"/>
              </a:rPr>
              <a:t> </a:t>
            </a:r>
            <a:r>
              <a:rPr lang="x-none" altLang="x-none" sz="1400" dirty="0" smtClean="0">
                <a:solidFill>
                  <a:schemeClr val="bg1"/>
                </a:solidFill>
                <a:latin typeface="Verdana" charset="0"/>
                <a:ea typeface="Verdana" charset="0"/>
                <a:cs typeface="Verdana" charset="0"/>
              </a:rPr>
              <a:t>historian</a:t>
            </a:r>
            <a:r>
              <a:rPr lang="en-GB" altLang="x-none" sz="1400" dirty="0" smtClean="0">
                <a:solidFill>
                  <a:schemeClr val="bg1"/>
                </a:solidFill>
                <a:latin typeface="Verdana" charset="0"/>
                <a:ea typeface="Verdana" charset="0"/>
                <a:cs typeface="Verdana" charset="0"/>
              </a:rPr>
              <a:t/>
            </a:r>
            <a:br>
              <a:rPr lang="en-GB" altLang="x-none" sz="1400" dirty="0" smtClean="0">
                <a:solidFill>
                  <a:schemeClr val="bg1"/>
                </a:solidFill>
                <a:latin typeface="Verdana" charset="0"/>
                <a:ea typeface="Verdana" charset="0"/>
                <a:cs typeface="Verdana" charset="0"/>
              </a:rPr>
            </a:br>
            <a:r>
              <a:rPr lang="en-GB" altLang="x-none" sz="600" dirty="0" smtClean="0">
                <a:solidFill>
                  <a:schemeClr val="bg1"/>
                </a:solidFill>
                <a:latin typeface="Verdana" charset="0"/>
                <a:ea typeface="Verdana" charset="0"/>
                <a:cs typeface="Verdana" charset="0"/>
              </a:rPr>
              <a:t/>
            </a:r>
            <a:br>
              <a:rPr lang="en-GB" altLang="x-none" sz="600" dirty="0" smtClean="0">
                <a:solidFill>
                  <a:schemeClr val="bg1"/>
                </a:solidFill>
                <a:latin typeface="Verdana" charset="0"/>
                <a:ea typeface="Verdana" charset="0"/>
                <a:cs typeface="Verdana" charset="0"/>
              </a:rPr>
            </a:br>
            <a:r>
              <a:rPr lang="x-none" altLang="x-none" sz="1400" i="1" dirty="0" smtClean="0">
                <a:solidFill>
                  <a:schemeClr val="bg1"/>
                </a:solidFill>
                <a:latin typeface="Verdana" charset="0"/>
                <a:ea typeface="Verdana" charset="0"/>
                <a:cs typeface="Verdana" charset="0"/>
              </a:rPr>
              <a:t>Christopher Houghton Budd</a:t>
            </a:r>
            <a:endParaRPr lang="en-GB" altLang="x-none" sz="1400" i="1" dirty="0" smtClean="0">
              <a:solidFill>
                <a:schemeClr val="bg1"/>
              </a:solidFill>
              <a:latin typeface="Verdana" charset="0"/>
              <a:ea typeface="Verdana" charset="0"/>
              <a:cs typeface="Verdana" charset="0"/>
            </a:endParaRPr>
          </a:p>
          <a:p>
            <a:pPr algn="l" eaLnBrk="0" fontAlgn="base" hangingPunct="0">
              <a:spcAft>
                <a:spcPct val="0"/>
              </a:spcAft>
            </a:pPr>
            <a:endParaRPr lang="x-none" altLang="x-none" sz="1400" dirty="0">
              <a:solidFill>
                <a:schemeClr val="bg1"/>
              </a:solidFill>
              <a:latin typeface="Verdana" charset="0"/>
              <a:ea typeface="Verdana" charset="0"/>
              <a:cs typeface="Verdana" charset="0"/>
            </a:endParaRPr>
          </a:p>
        </p:txBody>
      </p:sp>
      <p:pic>
        <p:nvPicPr>
          <p:cNvPr id="10" name="Picture 9"/>
          <p:cNvPicPr>
            <a:picLocks noChangeAspect="1"/>
          </p:cNvPicPr>
          <p:nvPr/>
        </p:nvPicPr>
        <p:blipFill>
          <a:blip r:embed="rId2"/>
          <a:stretch>
            <a:fillRect/>
          </a:stretch>
        </p:blipFill>
        <p:spPr>
          <a:xfrm>
            <a:off x="932225" y="684169"/>
            <a:ext cx="967235" cy="839560"/>
          </a:xfrm>
          <a:prstGeom prst="rect">
            <a:avLst/>
          </a:prstGeom>
        </p:spPr>
      </p:pic>
      <p:sp>
        <p:nvSpPr>
          <p:cNvPr id="2" name="Footer Placeholder 1"/>
          <p:cNvSpPr>
            <a:spLocks noGrp="1"/>
          </p:cNvSpPr>
          <p:nvPr>
            <p:ph type="ftr" sz="quarter" idx="11"/>
          </p:nvPr>
        </p:nvSpPr>
        <p:spPr/>
        <p:txBody>
          <a:bodyPr/>
          <a:lstStyle/>
          <a:p>
            <a:r>
              <a:rPr lang="en-US" smtClean="0"/>
              <a:t>© 2023 Christopher Houghton Budd</a:t>
            </a:r>
            <a:endParaRPr lang="en-US" dirty="0"/>
          </a:p>
        </p:txBody>
      </p:sp>
      <p:sp>
        <p:nvSpPr>
          <p:cNvPr id="4" name="Slide Number Placeholder 3"/>
          <p:cNvSpPr>
            <a:spLocks noGrp="1"/>
          </p:cNvSpPr>
          <p:nvPr>
            <p:ph type="sldNum" sz="quarter" idx="12"/>
          </p:nvPr>
        </p:nvSpPr>
        <p:spPr/>
        <p:txBody>
          <a:bodyPr/>
          <a:lstStyle/>
          <a:p>
            <a:fld id="{813E4296-39FA-5844-BB6E-DAC19F7AB25F}" type="slidenum">
              <a:rPr lang="en-US" sz="1800" smtClean="0">
                <a:latin typeface="Verdana" charset="0"/>
                <a:ea typeface="Verdana" charset="0"/>
                <a:cs typeface="Verdana" charset="0"/>
              </a:rPr>
              <a:t>10</a:t>
            </a:fld>
            <a:endParaRPr lang="en-US" sz="1800" dirty="0">
              <a:latin typeface="Verdana" charset="0"/>
              <a:ea typeface="Verdana" charset="0"/>
              <a:cs typeface="Verdana" charset="0"/>
            </a:endParaRPr>
          </a:p>
        </p:txBody>
      </p:sp>
      <p:sp>
        <p:nvSpPr>
          <p:cNvPr id="11" name="Title 1"/>
          <p:cNvSpPr txBox="1">
            <a:spLocks/>
          </p:cNvSpPr>
          <p:nvPr/>
        </p:nvSpPr>
        <p:spPr>
          <a:xfrm>
            <a:off x="2010007" y="715629"/>
            <a:ext cx="8851582" cy="65066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200" dirty="0" smtClean="0">
                <a:solidFill>
                  <a:srgbClr val="E8AF02"/>
                </a:solidFill>
                <a:latin typeface="Verdana" charset="0"/>
                <a:ea typeface="Verdana" charset="0"/>
                <a:cs typeface="Verdana" charset="0"/>
              </a:rPr>
              <a:t>The Economics of Farming</a:t>
            </a:r>
            <a:endParaRPr lang="en-US" sz="3200" dirty="0">
              <a:solidFill>
                <a:srgbClr val="E8AF02"/>
              </a:solidFill>
              <a:latin typeface="Verdana" charset="0"/>
              <a:ea typeface="Verdana" charset="0"/>
              <a:cs typeface="Verdana" charset="0"/>
            </a:endParaRPr>
          </a:p>
        </p:txBody>
      </p:sp>
    </p:spTree>
    <p:extLst>
      <p:ext uri="{BB962C8B-B14F-4D97-AF65-F5344CB8AC3E}">
        <p14:creationId xmlns:p14="http://schemas.microsoft.com/office/powerpoint/2010/main" val="18503064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10005" y="1625647"/>
            <a:ext cx="8851583" cy="4626869"/>
          </a:xfrm>
        </p:spPr>
        <p:txBody>
          <a:bodyPr>
            <a:normAutofit/>
          </a:bodyPr>
          <a:lstStyle/>
          <a:p>
            <a:pPr algn="l"/>
            <a:r>
              <a:rPr lang="en-GB" b="1" dirty="0" smtClean="0">
                <a:solidFill>
                  <a:schemeClr val="accent4">
                    <a:lumMod val="50000"/>
                  </a:schemeClr>
                </a:solidFill>
                <a:latin typeface="Verdana" charset="0"/>
                <a:ea typeface="Verdana" charset="0"/>
                <a:cs typeface="Verdana" charset="0"/>
              </a:rPr>
              <a:t>Prices need to be true</a:t>
            </a:r>
          </a:p>
          <a:p>
            <a:pPr algn="l"/>
            <a:r>
              <a:rPr lang="en-GB" sz="2200" dirty="0" smtClean="0">
                <a:solidFill>
                  <a:schemeClr val="accent4">
                    <a:lumMod val="50000"/>
                  </a:schemeClr>
                </a:solidFill>
                <a:latin typeface="Verdana" charset="0"/>
                <a:ea typeface="Verdana" charset="0"/>
                <a:cs typeface="Verdana" charset="0"/>
              </a:rPr>
              <a:t>When land as such is given a value, or when capital costs include layers of hidden financing, an untrue element is introduced, so that prices can never be true.</a:t>
            </a:r>
          </a:p>
          <a:p>
            <a:pPr algn="l"/>
            <a:r>
              <a:rPr lang="en-GB" sz="2200" dirty="0" smtClean="0">
                <a:solidFill>
                  <a:schemeClr val="accent4">
                    <a:lumMod val="50000"/>
                  </a:schemeClr>
                </a:solidFill>
                <a:latin typeface="Verdana" charset="0"/>
                <a:ea typeface="Verdana" charset="0"/>
                <a:cs typeface="Verdana" charset="0"/>
              </a:rPr>
              <a:t>The only way out of this worldwide endemic challenge is to pay farmers (as, indeed, everyone) the prices they need to cover their viability </a:t>
            </a:r>
            <a:r>
              <a:rPr lang="en-GB" sz="2200" i="1" dirty="0" smtClean="0">
                <a:solidFill>
                  <a:schemeClr val="accent4">
                    <a:lumMod val="50000"/>
                  </a:schemeClr>
                </a:solidFill>
                <a:latin typeface="Verdana" charset="0"/>
                <a:ea typeface="Verdana" charset="0"/>
                <a:cs typeface="Verdana" charset="0"/>
              </a:rPr>
              <a:t>going forwards</a:t>
            </a:r>
            <a:r>
              <a:rPr lang="en-GB" sz="2200" dirty="0" smtClean="0">
                <a:solidFill>
                  <a:schemeClr val="accent4">
                    <a:lumMod val="50000"/>
                  </a:schemeClr>
                </a:solidFill>
                <a:latin typeface="Verdana" charset="0"/>
                <a:ea typeface="Verdana" charset="0"/>
                <a:cs typeface="Verdana" charset="0"/>
              </a:rPr>
              <a:t>.</a:t>
            </a:r>
          </a:p>
          <a:p>
            <a:pPr algn="l"/>
            <a:r>
              <a:rPr lang="en-GB" sz="2200" dirty="0" smtClean="0">
                <a:solidFill>
                  <a:schemeClr val="accent4">
                    <a:lumMod val="50000"/>
                  </a:schemeClr>
                </a:solidFill>
                <a:latin typeface="Verdana" charset="0"/>
                <a:ea typeface="Verdana" charset="0"/>
                <a:cs typeface="Verdana" charset="0"/>
              </a:rPr>
              <a:t>This requires case by case attention to each farmer’s particular circumstances and not the generalised solutions of government subsidies or premium pricing.</a:t>
            </a:r>
            <a:endParaRPr lang="en-GB" sz="2200" dirty="0">
              <a:solidFill>
                <a:schemeClr val="accent4">
                  <a:lumMod val="50000"/>
                </a:schemeClr>
              </a:solidFill>
              <a:latin typeface="Verdana" charset="0"/>
              <a:ea typeface="Verdana" charset="0"/>
              <a:cs typeface="Verdana" charset="0"/>
            </a:endParaRPr>
          </a:p>
        </p:txBody>
      </p:sp>
      <p:sp>
        <p:nvSpPr>
          <p:cNvPr id="8" name="Title 1"/>
          <p:cNvSpPr txBox="1">
            <a:spLocks/>
          </p:cNvSpPr>
          <p:nvPr/>
        </p:nvSpPr>
        <p:spPr>
          <a:xfrm>
            <a:off x="2010007" y="715629"/>
            <a:ext cx="8851582" cy="65066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200" dirty="0" smtClean="0">
                <a:solidFill>
                  <a:srgbClr val="E8AF02"/>
                </a:solidFill>
                <a:latin typeface="Verdana" charset="0"/>
                <a:ea typeface="Verdana" charset="0"/>
                <a:cs typeface="Verdana" charset="0"/>
              </a:rPr>
              <a:t>The Economics of Farming</a:t>
            </a:r>
            <a:endParaRPr lang="en-US" sz="3200" dirty="0">
              <a:solidFill>
                <a:srgbClr val="E8AF02"/>
              </a:solidFill>
              <a:latin typeface="Verdana" charset="0"/>
              <a:ea typeface="Verdana" charset="0"/>
              <a:cs typeface="Verdana" charset="0"/>
            </a:endParaRPr>
          </a:p>
        </p:txBody>
      </p:sp>
      <p:sp>
        <p:nvSpPr>
          <p:cNvPr id="9" name="Title 6"/>
          <p:cNvSpPr txBox="1">
            <a:spLocks noChangeAspect="1"/>
          </p:cNvSpPr>
          <p:nvPr/>
        </p:nvSpPr>
        <p:spPr>
          <a:xfrm rot="16200000">
            <a:off x="-1501598" y="2755926"/>
            <a:ext cx="5709753" cy="1283428"/>
          </a:xfrm>
          <a:prstGeom prst="rect">
            <a:avLst/>
          </a:prstGeom>
          <a:solidFill>
            <a:srgbClr val="363636"/>
          </a:solidFill>
        </p:spPr>
        <p:txBody>
          <a:bodyPr vert="horz" wrap="square" lIns="91440" tIns="45720" rIns="91440" bIns="4572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eaLnBrk="0" fontAlgn="base" hangingPunct="0">
              <a:spcAft>
                <a:spcPct val="0"/>
              </a:spcAft>
            </a:pPr>
            <a:endParaRPr lang="en-GB" altLang="x-none" sz="1400" b="1" dirty="0" smtClean="0">
              <a:solidFill>
                <a:schemeClr val="bg1"/>
              </a:solidFill>
              <a:latin typeface="Verdana" charset="0"/>
              <a:ea typeface="Verdana" charset="0"/>
              <a:cs typeface="Verdana" charset="0"/>
            </a:endParaRPr>
          </a:p>
          <a:p>
            <a:pPr algn="l" eaLnBrk="0" fontAlgn="base" hangingPunct="0">
              <a:spcAft>
                <a:spcPct val="0"/>
              </a:spcAft>
            </a:pPr>
            <a:r>
              <a:rPr lang="x-none" altLang="x-none" sz="1400" b="1" dirty="0" smtClean="0">
                <a:solidFill>
                  <a:schemeClr val="bg1"/>
                </a:solidFill>
                <a:latin typeface="Verdana" charset="0"/>
                <a:ea typeface="Verdana" charset="0"/>
                <a:cs typeface="Verdana" charset="0"/>
              </a:rPr>
              <a:t>The Economics of Farming</a:t>
            </a:r>
            <a:r>
              <a:rPr lang="en-GB" altLang="x-none" sz="1400" b="1" dirty="0" smtClean="0">
                <a:solidFill>
                  <a:schemeClr val="bg1"/>
                </a:solidFill>
                <a:latin typeface="Verdana" charset="0"/>
                <a:ea typeface="Verdana" charset="0"/>
                <a:cs typeface="Verdana" charset="0"/>
              </a:rPr>
              <a:t>     </a:t>
            </a:r>
            <a:endParaRPr lang="x-none" altLang="x-none" sz="1400" dirty="0" smtClean="0">
              <a:solidFill>
                <a:schemeClr val="bg1"/>
              </a:solidFill>
              <a:latin typeface="Verdana" charset="0"/>
              <a:ea typeface="Verdana" charset="0"/>
              <a:cs typeface="Verdana" charset="0"/>
            </a:endParaRPr>
          </a:p>
          <a:p>
            <a:pPr algn="l" eaLnBrk="0" fontAlgn="base" hangingPunct="0">
              <a:spcAft>
                <a:spcPct val="0"/>
              </a:spcAft>
            </a:pPr>
            <a:r>
              <a:rPr lang="en-GB" altLang="x-none" sz="1000" dirty="0" smtClean="0">
                <a:solidFill>
                  <a:schemeClr val="bg1"/>
                </a:solidFill>
                <a:latin typeface="Verdana" charset="0"/>
                <a:ea typeface="Verdana" charset="0"/>
                <a:cs typeface="Verdana" charset="0"/>
              </a:rPr>
              <a:t/>
            </a:r>
            <a:br>
              <a:rPr lang="en-GB" altLang="x-none" sz="1000" dirty="0" smtClean="0">
                <a:solidFill>
                  <a:schemeClr val="bg1"/>
                </a:solidFill>
                <a:latin typeface="Verdana" charset="0"/>
                <a:ea typeface="Verdana" charset="0"/>
                <a:cs typeface="Verdana" charset="0"/>
              </a:rPr>
            </a:br>
            <a:r>
              <a:rPr lang="en-GB" altLang="x-none" sz="1400" dirty="0" smtClean="0">
                <a:solidFill>
                  <a:schemeClr val="bg1"/>
                </a:solidFill>
                <a:latin typeface="Verdana" charset="0"/>
                <a:ea typeface="Verdana" charset="0"/>
                <a:cs typeface="Verdana" charset="0"/>
              </a:rPr>
              <a:t>E</a:t>
            </a:r>
            <a:r>
              <a:rPr lang="x-none" altLang="x-none" sz="1400" dirty="0" smtClean="0">
                <a:solidFill>
                  <a:schemeClr val="bg1"/>
                </a:solidFill>
                <a:latin typeface="Verdana" charset="0"/>
                <a:ea typeface="Verdana" charset="0"/>
                <a:cs typeface="Verdana" charset="0"/>
              </a:rPr>
              <a:t>conomic and monetary</a:t>
            </a:r>
            <a:r>
              <a:rPr lang="x-none" altLang="x-none" sz="1400" i="1" dirty="0" smtClean="0">
                <a:solidFill>
                  <a:schemeClr val="bg1"/>
                </a:solidFill>
                <a:latin typeface="Verdana" charset="0"/>
                <a:ea typeface="Verdana" charset="0"/>
                <a:cs typeface="Verdana" charset="0"/>
              </a:rPr>
              <a:t> </a:t>
            </a:r>
            <a:r>
              <a:rPr lang="x-none" altLang="x-none" sz="1400" dirty="0" smtClean="0">
                <a:solidFill>
                  <a:schemeClr val="bg1"/>
                </a:solidFill>
                <a:latin typeface="Verdana" charset="0"/>
                <a:ea typeface="Verdana" charset="0"/>
                <a:cs typeface="Verdana" charset="0"/>
              </a:rPr>
              <a:t>historian</a:t>
            </a:r>
            <a:r>
              <a:rPr lang="en-GB" altLang="x-none" sz="1400" dirty="0" smtClean="0">
                <a:solidFill>
                  <a:schemeClr val="bg1"/>
                </a:solidFill>
                <a:latin typeface="Verdana" charset="0"/>
                <a:ea typeface="Verdana" charset="0"/>
                <a:cs typeface="Verdana" charset="0"/>
              </a:rPr>
              <a:t/>
            </a:r>
            <a:br>
              <a:rPr lang="en-GB" altLang="x-none" sz="1400" dirty="0" smtClean="0">
                <a:solidFill>
                  <a:schemeClr val="bg1"/>
                </a:solidFill>
                <a:latin typeface="Verdana" charset="0"/>
                <a:ea typeface="Verdana" charset="0"/>
                <a:cs typeface="Verdana" charset="0"/>
              </a:rPr>
            </a:br>
            <a:r>
              <a:rPr lang="en-GB" altLang="x-none" sz="600" dirty="0" smtClean="0">
                <a:solidFill>
                  <a:schemeClr val="bg1"/>
                </a:solidFill>
                <a:latin typeface="Verdana" charset="0"/>
                <a:ea typeface="Verdana" charset="0"/>
                <a:cs typeface="Verdana" charset="0"/>
              </a:rPr>
              <a:t/>
            </a:r>
            <a:br>
              <a:rPr lang="en-GB" altLang="x-none" sz="600" dirty="0" smtClean="0">
                <a:solidFill>
                  <a:schemeClr val="bg1"/>
                </a:solidFill>
                <a:latin typeface="Verdana" charset="0"/>
                <a:ea typeface="Verdana" charset="0"/>
                <a:cs typeface="Verdana" charset="0"/>
              </a:rPr>
            </a:br>
            <a:r>
              <a:rPr lang="x-none" altLang="x-none" sz="1400" i="1" dirty="0" smtClean="0">
                <a:solidFill>
                  <a:schemeClr val="bg1"/>
                </a:solidFill>
                <a:latin typeface="Verdana" charset="0"/>
                <a:ea typeface="Verdana" charset="0"/>
                <a:cs typeface="Verdana" charset="0"/>
              </a:rPr>
              <a:t>Christopher Houghton Budd</a:t>
            </a:r>
            <a:endParaRPr lang="en-GB" altLang="x-none" sz="1400" i="1" dirty="0" smtClean="0">
              <a:solidFill>
                <a:schemeClr val="bg1"/>
              </a:solidFill>
              <a:latin typeface="Verdana" charset="0"/>
              <a:ea typeface="Verdana" charset="0"/>
              <a:cs typeface="Verdana" charset="0"/>
            </a:endParaRPr>
          </a:p>
          <a:p>
            <a:pPr algn="l" eaLnBrk="0" fontAlgn="base" hangingPunct="0">
              <a:spcAft>
                <a:spcPct val="0"/>
              </a:spcAft>
            </a:pPr>
            <a:endParaRPr lang="x-none" altLang="x-none" sz="1400" dirty="0">
              <a:solidFill>
                <a:schemeClr val="bg1"/>
              </a:solidFill>
              <a:latin typeface="Verdana" charset="0"/>
              <a:ea typeface="Verdana" charset="0"/>
              <a:cs typeface="Verdana" charset="0"/>
            </a:endParaRPr>
          </a:p>
        </p:txBody>
      </p:sp>
      <p:pic>
        <p:nvPicPr>
          <p:cNvPr id="10" name="Picture 9"/>
          <p:cNvPicPr>
            <a:picLocks noChangeAspect="1"/>
          </p:cNvPicPr>
          <p:nvPr/>
        </p:nvPicPr>
        <p:blipFill>
          <a:blip r:embed="rId2"/>
          <a:stretch>
            <a:fillRect/>
          </a:stretch>
        </p:blipFill>
        <p:spPr>
          <a:xfrm>
            <a:off x="932225" y="684169"/>
            <a:ext cx="967235" cy="839560"/>
          </a:xfrm>
          <a:prstGeom prst="rect">
            <a:avLst/>
          </a:prstGeom>
        </p:spPr>
      </p:pic>
      <p:sp>
        <p:nvSpPr>
          <p:cNvPr id="2" name="Footer Placeholder 1"/>
          <p:cNvSpPr>
            <a:spLocks noGrp="1"/>
          </p:cNvSpPr>
          <p:nvPr>
            <p:ph type="ftr" sz="quarter" idx="11"/>
          </p:nvPr>
        </p:nvSpPr>
        <p:spPr/>
        <p:txBody>
          <a:bodyPr/>
          <a:lstStyle/>
          <a:p>
            <a:r>
              <a:rPr lang="en-US" smtClean="0"/>
              <a:t>© 2023 Christopher Houghton Budd</a:t>
            </a:r>
            <a:endParaRPr lang="en-US" dirty="0"/>
          </a:p>
        </p:txBody>
      </p:sp>
      <p:sp>
        <p:nvSpPr>
          <p:cNvPr id="4" name="Slide Number Placeholder 3"/>
          <p:cNvSpPr>
            <a:spLocks noGrp="1"/>
          </p:cNvSpPr>
          <p:nvPr>
            <p:ph type="sldNum" sz="quarter" idx="12"/>
          </p:nvPr>
        </p:nvSpPr>
        <p:spPr/>
        <p:txBody>
          <a:bodyPr/>
          <a:lstStyle/>
          <a:p>
            <a:fld id="{813E4296-39FA-5844-BB6E-DAC19F7AB25F}" type="slidenum">
              <a:rPr lang="en-US" sz="1800" smtClean="0">
                <a:latin typeface="Verdana" charset="0"/>
                <a:ea typeface="Verdana" charset="0"/>
                <a:cs typeface="Verdana" charset="0"/>
              </a:rPr>
              <a:t>11</a:t>
            </a:fld>
            <a:endParaRPr lang="en-US" sz="1800" dirty="0">
              <a:latin typeface="Verdana" charset="0"/>
              <a:ea typeface="Verdana" charset="0"/>
              <a:cs typeface="Verdana" charset="0"/>
            </a:endParaRPr>
          </a:p>
        </p:txBody>
      </p:sp>
    </p:spTree>
    <p:extLst>
      <p:ext uri="{BB962C8B-B14F-4D97-AF65-F5344CB8AC3E}">
        <p14:creationId xmlns:p14="http://schemas.microsoft.com/office/powerpoint/2010/main" val="12349613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10005" y="1625647"/>
            <a:ext cx="8851583" cy="4626869"/>
          </a:xfrm>
        </p:spPr>
        <p:txBody>
          <a:bodyPr>
            <a:normAutofit/>
          </a:bodyPr>
          <a:lstStyle/>
          <a:p>
            <a:pPr algn="l"/>
            <a:r>
              <a:rPr lang="en-GB" b="1" dirty="0" smtClean="0">
                <a:solidFill>
                  <a:schemeClr val="accent4">
                    <a:lumMod val="50000"/>
                  </a:schemeClr>
                </a:solidFill>
                <a:latin typeface="Verdana" charset="0"/>
                <a:ea typeface="Verdana" charset="0"/>
                <a:cs typeface="Verdana" charset="0"/>
              </a:rPr>
              <a:t>The twin task of distribution</a:t>
            </a:r>
          </a:p>
          <a:p>
            <a:pPr algn="l"/>
            <a:r>
              <a:rPr lang="en-GB" sz="2200" dirty="0" smtClean="0">
                <a:solidFill>
                  <a:schemeClr val="accent4">
                    <a:lumMod val="50000"/>
                  </a:schemeClr>
                </a:solidFill>
                <a:latin typeface="Verdana" charset="0"/>
                <a:ea typeface="Verdana" charset="0"/>
                <a:cs typeface="Verdana" charset="0"/>
              </a:rPr>
              <a:t>As regards farming economics, the most effective change not only depends on the deliberate devaluing of land </a:t>
            </a:r>
            <a:r>
              <a:rPr lang="en-GB" sz="2200" i="1" dirty="0" smtClean="0">
                <a:solidFill>
                  <a:schemeClr val="accent4">
                    <a:lumMod val="50000"/>
                  </a:schemeClr>
                </a:solidFill>
                <a:latin typeface="Verdana" charset="0"/>
                <a:ea typeface="Verdana" charset="0"/>
                <a:cs typeface="Verdana" charset="0"/>
              </a:rPr>
              <a:t>per se</a:t>
            </a:r>
            <a:r>
              <a:rPr lang="en-GB" sz="2200" dirty="0" smtClean="0">
                <a:solidFill>
                  <a:schemeClr val="accent4">
                    <a:lumMod val="50000"/>
                  </a:schemeClr>
                </a:solidFill>
                <a:latin typeface="Verdana" charset="0"/>
                <a:ea typeface="Verdana" charset="0"/>
                <a:cs typeface="Verdana" charset="0"/>
              </a:rPr>
              <a:t>, or consumers paying ‘true’ prices, or on new approaches to financing</a:t>
            </a:r>
            <a:r>
              <a:rPr lang="mr-IN" sz="2200" dirty="0" smtClean="0">
                <a:solidFill>
                  <a:schemeClr val="accent4">
                    <a:lumMod val="50000"/>
                  </a:schemeClr>
                </a:solidFill>
                <a:latin typeface="Verdana" charset="0"/>
                <a:ea typeface="Verdana" charset="0"/>
                <a:cs typeface="Verdana" charset="0"/>
              </a:rPr>
              <a:t>…</a:t>
            </a:r>
            <a:endParaRPr lang="en-GB" sz="2200" dirty="0" smtClean="0">
              <a:solidFill>
                <a:schemeClr val="accent4">
                  <a:lumMod val="50000"/>
                </a:schemeClr>
              </a:solidFill>
              <a:latin typeface="Verdana" charset="0"/>
              <a:ea typeface="Verdana" charset="0"/>
              <a:cs typeface="Verdana" charset="0"/>
            </a:endParaRPr>
          </a:p>
          <a:p>
            <a:pPr algn="l"/>
            <a:r>
              <a:rPr lang="en-GB" sz="2200" dirty="0" smtClean="0">
                <a:solidFill>
                  <a:schemeClr val="accent4">
                    <a:lumMod val="50000"/>
                  </a:schemeClr>
                </a:solidFill>
                <a:latin typeface="Verdana" charset="0"/>
                <a:ea typeface="Verdana" charset="0"/>
                <a:cs typeface="Verdana" charset="0"/>
              </a:rPr>
              <a:t>It depends as much, if not more so, on the ethics and policies of distributors. It is trade between traders that creates the anonymity of the market, and so conceals producer from consumer. </a:t>
            </a:r>
            <a:endParaRPr lang="en-GB" sz="2200" dirty="0">
              <a:solidFill>
                <a:schemeClr val="accent4">
                  <a:lumMod val="50000"/>
                </a:schemeClr>
              </a:solidFill>
              <a:latin typeface="Verdana" charset="0"/>
              <a:ea typeface="Verdana" charset="0"/>
              <a:cs typeface="Verdana" charset="0"/>
            </a:endParaRPr>
          </a:p>
          <a:p>
            <a:pPr algn="l"/>
            <a:r>
              <a:rPr lang="en-GB" sz="2200" dirty="0" smtClean="0">
                <a:solidFill>
                  <a:schemeClr val="accent4">
                    <a:lumMod val="50000"/>
                  </a:schemeClr>
                </a:solidFill>
                <a:latin typeface="Verdana" charset="0"/>
                <a:ea typeface="Verdana" charset="0"/>
                <a:cs typeface="Verdana" charset="0"/>
              </a:rPr>
              <a:t>And yet, modern life could not exist otherwise, something that gives the distributor two important tasks</a:t>
            </a:r>
            <a:r>
              <a:rPr lang="mr-IN" sz="2200" dirty="0" smtClean="0">
                <a:solidFill>
                  <a:schemeClr val="accent4">
                    <a:lumMod val="50000"/>
                  </a:schemeClr>
                </a:solidFill>
                <a:latin typeface="Verdana" charset="0"/>
                <a:ea typeface="Verdana" charset="0"/>
                <a:cs typeface="Verdana" charset="0"/>
              </a:rPr>
              <a:t>…</a:t>
            </a:r>
            <a:endParaRPr lang="en-GB" sz="2200" dirty="0">
              <a:solidFill>
                <a:schemeClr val="accent4">
                  <a:lumMod val="50000"/>
                </a:schemeClr>
              </a:solidFill>
              <a:latin typeface="Verdana" charset="0"/>
              <a:ea typeface="Verdana" charset="0"/>
              <a:cs typeface="Verdana" charset="0"/>
            </a:endParaRPr>
          </a:p>
        </p:txBody>
      </p:sp>
      <p:sp>
        <p:nvSpPr>
          <p:cNvPr id="8" name="Title 1"/>
          <p:cNvSpPr txBox="1">
            <a:spLocks/>
          </p:cNvSpPr>
          <p:nvPr/>
        </p:nvSpPr>
        <p:spPr>
          <a:xfrm>
            <a:off x="2010007" y="715629"/>
            <a:ext cx="8851582" cy="65066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200" dirty="0" smtClean="0">
                <a:solidFill>
                  <a:srgbClr val="E8AF02"/>
                </a:solidFill>
                <a:latin typeface="Verdana" charset="0"/>
                <a:ea typeface="Verdana" charset="0"/>
                <a:cs typeface="Verdana" charset="0"/>
              </a:rPr>
              <a:t>The Economics of Farming</a:t>
            </a:r>
            <a:endParaRPr lang="en-US" sz="3200" dirty="0">
              <a:solidFill>
                <a:srgbClr val="E8AF02"/>
              </a:solidFill>
              <a:latin typeface="Verdana" charset="0"/>
              <a:ea typeface="Verdana" charset="0"/>
              <a:cs typeface="Verdana" charset="0"/>
            </a:endParaRPr>
          </a:p>
        </p:txBody>
      </p:sp>
      <p:sp>
        <p:nvSpPr>
          <p:cNvPr id="9" name="Title 6"/>
          <p:cNvSpPr txBox="1">
            <a:spLocks noChangeAspect="1"/>
          </p:cNvSpPr>
          <p:nvPr/>
        </p:nvSpPr>
        <p:spPr>
          <a:xfrm rot="16200000">
            <a:off x="-1501598" y="2755926"/>
            <a:ext cx="5709753" cy="1283428"/>
          </a:xfrm>
          <a:prstGeom prst="rect">
            <a:avLst/>
          </a:prstGeom>
          <a:solidFill>
            <a:srgbClr val="363636"/>
          </a:solidFill>
        </p:spPr>
        <p:txBody>
          <a:bodyPr vert="horz" wrap="square" lIns="91440" tIns="45720" rIns="91440" bIns="4572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eaLnBrk="0" fontAlgn="base" hangingPunct="0">
              <a:spcAft>
                <a:spcPct val="0"/>
              </a:spcAft>
            </a:pPr>
            <a:endParaRPr lang="en-GB" altLang="x-none" sz="1400" b="1" dirty="0" smtClean="0">
              <a:solidFill>
                <a:schemeClr val="bg1"/>
              </a:solidFill>
              <a:latin typeface="Verdana" charset="0"/>
              <a:ea typeface="Verdana" charset="0"/>
              <a:cs typeface="Verdana" charset="0"/>
            </a:endParaRPr>
          </a:p>
          <a:p>
            <a:pPr algn="l" eaLnBrk="0" fontAlgn="base" hangingPunct="0">
              <a:spcAft>
                <a:spcPct val="0"/>
              </a:spcAft>
            </a:pPr>
            <a:r>
              <a:rPr lang="x-none" altLang="x-none" sz="1400" b="1" dirty="0" smtClean="0">
                <a:solidFill>
                  <a:schemeClr val="bg1"/>
                </a:solidFill>
                <a:latin typeface="Verdana" charset="0"/>
                <a:ea typeface="Verdana" charset="0"/>
                <a:cs typeface="Verdana" charset="0"/>
              </a:rPr>
              <a:t>The Economics of Farming</a:t>
            </a:r>
            <a:r>
              <a:rPr lang="en-GB" altLang="x-none" sz="1400" b="1" dirty="0" smtClean="0">
                <a:solidFill>
                  <a:schemeClr val="bg1"/>
                </a:solidFill>
                <a:latin typeface="Verdana" charset="0"/>
                <a:ea typeface="Verdana" charset="0"/>
                <a:cs typeface="Verdana" charset="0"/>
              </a:rPr>
              <a:t>     </a:t>
            </a:r>
            <a:endParaRPr lang="x-none" altLang="x-none" sz="1400" dirty="0" smtClean="0">
              <a:solidFill>
                <a:schemeClr val="bg1"/>
              </a:solidFill>
              <a:latin typeface="Verdana" charset="0"/>
              <a:ea typeface="Verdana" charset="0"/>
              <a:cs typeface="Verdana" charset="0"/>
            </a:endParaRPr>
          </a:p>
          <a:p>
            <a:pPr algn="l" eaLnBrk="0" fontAlgn="base" hangingPunct="0">
              <a:spcAft>
                <a:spcPct val="0"/>
              </a:spcAft>
            </a:pPr>
            <a:r>
              <a:rPr lang="en-GB" altLang="x-none" sz="1000" dirty="0" smtClean="0">
                <a:solidFill>
                  <a:schemeClr val="bg1"/>
                </a:solidFill>
                <a:latin typeface="Verdana" charset="0"/>
                <a:ea typeface="Verdana" charset="0"/>
                <a:cs typeface="Verdana" charset="0"/>
              </a:rPr>
              <a:t/>
            </a:r>
            <a:br>
              <a:rPr lang="en-GB" altLang="x-none" sz="1000" dirty="0" smtClean="0">
                <a:solidFill>
                  <a:schemeClr val="bg1"/>
                </a:solidFill>
                <a:latin typeface="Verdana" charset="0"/>
                <a:ea typeface="Verdana" charset="0"/>
                <a:cs typeface="Verdana" charset="0"/>
              </a:rPr>
            </a:br>
            <a:r>
              <a:rPr lang="en-GB" altLang="x-none" sz="1400" dirty="0" smtClean="0">
                <a:solidFill>
                  <a:schemeClr val="bg1"/>
                </a:solidFill>
                <a:latin typeface="Verdana" charset="0"/>
                <a:ea typeface="Verdana" charset="0"/>
                <a:cs typeface="Verdana" charset="0"/>
              </a:rPr>
              <a:t>E</a:t>
            </a:r>
            <a:r>
              <a:rPr lang="x-none" altLang="x-none" sz="1400" dirty="0" smtClean="0">
                <a:solidFill>
                  <a:schemeClr val="bg1"/>
                </a:solidFill>
                <a:latin typeface="Verdana" charset="0"/>
                <a:ea typeface="Verdana" charset="0"/>
                <a:cs typeface="Verdana" charset="0"/>
              </a:rPr>
              <a:t>conomic and monetary</a:t>
            </a:r>
            <a:r>
              <a:rPr lang="x-none" altLang="x-none" sz="1400" i="1" dirty="0" smtClean="0">
                <a:solidFill>
                  <a:schemeClr val="bg1"/>
                </a:solidFill>
                <a:latin typeface="Verdana" charset="0"/>
                <a:ea typeface="Verdana" charset="0"/>
                <a:cs typeface="Verdana" charset="0"/>
              </a:rPr>
              <a:t> </a:t>
            </a:r>
            <a:r>
              <a:rPr lang="x-none" altLang="x-none" sz="1400" dirty="0" smtClean="0">
                <a:solidFill>
                  <a:schemeClr val="bg1"/>
                </a:solidFill>
                <a:latin typeface="Verdana" charset="0"/>
                <a:ea typeface="Verdana" charset="0"/>
                <a:cs typeface="Verdana" charset="0"/>
              </a:rPr>
              <a:t>historian</a:t>
            </a:r>
            <a:r>
              <a:rPr lang="en-GB" altLang="x-none" sz="1400" dirty="0" smtClean="0">
                <a:solidFill>
                  <a:schemeClr val="bg1"/>
                </a:solidFill>
                <a:latin typeface="Verdana" charset="0"/>
                <a:ea typeface="Verdana" charset="0"/>
                <a:cs typeface="Verdana" charset="0"/>
              </a:rPr>
              <a:t/>
            </a:r>
            <a:br>
              <a:rPr lang="en-GB" altLang="x-none" sz="1400" dirty="0" smtClean="0">
                <a:solidFill>
                  <a:schemeClr val="bg1"/>
                </a:solidFill>
                <a:latin typeface="Verdana" charset="0"/>
                <a:ea typeface="Verdana" charset="0"/>
                <a:cs typeface="Verdana" charset="0"/>
              </a:rPr>
            </a:br>
            <a:r>
              <a:rPr lang="en-GB" altLang="x-none" sz="600" dirty="0" smtClean="0">
                <a:solidFill>
                  <a:schemeClr val="bg1"/>
                </a:solidFill>
                <a:latin typeface="Verdana" charset="0"/>
                <a:ea typeface="Verdana" charset="0"/>
                <a:cs typeface="Verdana" charset="0"/>
              </a:rPr>
              <a:t/>
            </a:r>
            <a:br>
              <a:rPr lang="en-GB" altLang="x-none" sz="600" dirty="0" smtClean="0">
                <a:solidFill>
                  <a:schemeClr val="bg1"/>
                </a:solidFill>
                <a:latin typeface="Verdana" charset="0"/>
                <a:ea typeface="Verdana" charset="0"/>
                <a:cs typeface="Verdana" charset="0"/>
              </a:rPr>
            </a:br>
            <a:r>
              <a:rPr lang="x-none" altLang="x-none" sz="1400" i="1" dirty="0" smtClean="0">
                <a:solidFill>
                  <a:schemeClr val="bg1"/>
                </a:solidFill>
                <a:latin typeface="Verdana" charset="0"/>
                <a:ea typeface="Verdana" charset="0"/>
                <a:cs typeface="Verdana" charset="0"/>
              </a:rPr>
              <a:t>Christopher Houghton Budd</a:t>
            </a:r>
            <a:endParaRPr lang="en-GB" altLang="x-none" sz="1400" i="1" dirty="0" smtClean="0">
              <a:solidFill>
                <a:schemeClr val="bg1"/>
              </a:solidFill>
              <a:latin typeface="Verdana" charset="0"/>
              <a:ea typeface="Verdana" charset="0"/>
              <a:cs typeface="Verdana" charset="0"/>
            </a:endParaRPr>
          </a:p>
          <a:p>
            <a:pPr algn="l" eaLnBrk="0" fontAlgn="base" hangingPunct="0">
              <a:spcAft>
                <a:spcPct val="0"/>
              </a:spcAft>
            </a:pPr>
            <a:endParaRPr lang="x-none" altLang="x-none" sz="1400" dirty="0">
              <a:solidFill>
                <a:schemeClr val="bg1"/>
              </a:solidFill>
              <a:latin typeface="Verdana" charset="0"/>
              <a:ea typeface="Verdana" charset="0"/>
              <a:cs typeface="Verdana" charset="0"/>
            </a:endParaRPr>
          </a:p>
        </p:txBody>
      </p:sp>
      <p:pic>
        <p:nvPicPr>
          <p:cNvPr id="10" name="Picture 9"/>
          <p:cNvPicPr>
            <a:picLocks noChangeAspect="1"/>
          </p:cNvPicPr>
          <p:nvPr/>
        </p:nvPicPr>
        <p:blipFill>
          <a:blip r:embed="rId2"/>
          <a:stretch>
            <a:fillRect/>
          </a:stretch>
        </p:blipFill>
        <p:spPr>
          <a:xfrm>
            <a:off x="932225" y="684169"/>
            <a:ext cx="967235" cy="839560"/>
          </a:xfrm>
          <a:prstGeom prst="rect">
            <a:avLst/>
          </a:prstGeom>
        </p:spPr>
      </p:pic>
      <p:sp>
        <p:nvSpPr>
          <p:cNvPr id="2" name="Footer Placeholder 1"/>
          <p:cNvSpPr>
            <a:spLocks noGrp="1"/>
          </p:cNvSpPr>
          <p:nvPr>
            <p:ph type="ftr" sz="quarter" idx="11"/>
          </p:nvPr>
        </p:nvSpPr>
        <p:spPr/>
        <p:txBody>
          <a:bodyPr/>
          <a:lstStyle/>
          <a:p>
            <a:r>
              <a:rPr lang="en-US" smtClean="0"/>
              <a:t>© 2023 Christopher Houghton Budd</a:t>
            </a:r>
            <a:endParaRPr lang="en-US" dirty="0"/>
          </a:p>
        </p:txBody>
      </p:sp>
      <p:sp>
        <p:nvSpPr>
          <p:cNvPr id="4" name="Slide Number Placeholder 3"/>
          <p:cNvSpPr>
            <a:spLocks noGrp="1"/>
          </p:cNvSpPr>
          <p:nvPr>
            <p:ph type="sldNum" sz="quarter" idx="12"/>
          </p:nvPr>
        </p:nvSpPr>
        <p:spPr/>
        <p:txBody>
          <a:bodyPr/>
          <a:lstStyle/>
          <a:p>
            <a:fld id="{813E4296-39FA-5844-BB6E-DAC19F7AB25F}" type="slidenum">
              <a:rPr lang="en-US" sz="1800" smtClean="0">
                <a:latin typeface="Verdana" charset="0"/>
                <a:ea typeface="Verdana" charset="0"/>
                <a:cs typeface="Verdana" charset="0"/>
              </a:rPr>
              <a:t>12</a:t>
            </a:fld>
            <a:endParaRPr lang="en-US" sz="1800" dirty="0">
              <a:latin typeface="Verdana" charset="0"/>
              <a:ea typeface="Verdana" charset="0"/>
              <a:cs typeface="Verdana" charset="0"/>
            </a:endParaRPr>
          </a:p>
        </p:txBody>
      </p:sp>
    </p:spTree>
    <p:extLst>
      <p:ext uri="{BB962C8B-B14F-4D97-AF65-F5344CB8AC3E}">
        <p14:creationId xmlns:p14="http://schemas.microsoft.com/office/powerpoint/2010/main" val="10664672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10005" y="1625647"/>
            <a:ext cx="8851583" cy="4626869"/>
          </a:xfrm>
        </p:spPr>
        <p:txBody>
          <a:bodyPr>
            <a:normAutofit/>
          </a:bodyPr>
          <a:lstStyle/>
          <a:p>
            <a:pPr algn="l"/>
            <a:r>
              <a:rPr lang="en-GB" b="1" dirty="0" smtClean="0">
                <a:solidFill>
                  <a:schemeClr val="accent4">
                    <a:lumMod val="50000"/>
                  </a:schemeClr>
                </a:solidFill>
                <a:latin typeface="Verdana" charset="0"/>
                <a:ea typeface="Verdana" charset="0"/>
                <a:cs typeface="Verdana" charset="0"/>
              </a:rPr>
              <a:t>I – Concerning goods</a:t>
            </a:r>
            <a:endParaRPr lang="en-GB" i="1" dirty="0" smtClean="0">
              <a:solidFill>
                <a:schemeClr val="accent4">
                  <a:lumMod val="50000"/>
                </a:schemeClr>
              </a:solidFill>
              <a:latin typeface="Verdana" charset="0"/>
              <a:ea typeface="Verdana" charset="0"/>
              <a:cs typeface="Verdana" charset="0"/>
            </a:endParaRPr>
          </a:p>
          <a:p>
            <a:pPr algn="l"/>
            <a:r>
              <a:rPr lang="en-GB" sz="2200" dirty="0" smtClean="0">
                <a:solidFill>
                  <a:schemeClr val="accent4">
                    <a:lumMod val="50000"/>
                  </a:schemeClr>
                </a:solidFill>
                <a:latin typeface="Verdana" charset="0"/>
                <a:ea typeface="Verdana" charset="0"/>
                <a:cs typeface="Verdana" charset="0"/>
              </a:rPr>
              <a:t>Just as goods distribution separates production and consumption, so it should bring them back together again. </a:t>
            </a:r>
          </a:p>
          <a:p>
            <a:pPr algn="l"/>
            <a:r>
              <a:rPr lang="en-GB" sz="2200" dirty="0" smtClean="0">
                <a:solidFill>
                  <a:schemeClr val="accent4">
                    <a:lumMod val="50000"/>
                  </a:schemeClr>
                </a:solidFill>
                <a:latin typeface="Verdana" charset="0"/>
                <a:ea typeface="Verdana" charset="0"/>
                <a:cs typeface="Verdana" charset="0"/>
              </a:rPr>
              <a:t>The distributors’ purpose is not to profit from the separation, but to find ways to balance the economy by the transfer of capital, not into distributors’ pockets only, but into </a:t>
            </a:r>
            <a:r>
              <a:rPr lang="en-GB" sz="2200" dirty="0">
                <a:solidFill>
                  <a:schemeClr val="accent4">
                    <a:lumMod val="50000"/>
                  </a:schemeClr>
                </a:solidFill>
                <a:latin typeface="Verdana" charset="0"/>
                <a:ea typeface="Verdana" charset="0"/>
                <a:cs typeface="Verdana" charset="0"/>
              </a:rPr>
              <a:t/>
            </a:r>
            <a:br>
              <a:rPr lang="en-GB" sz="2200" dirty="0">
                <a:solidFill>
                  <a:schemeClr val="accent4">
                    <a:lumMod val="50000"/>
                  </a:schemeClr>
                </a:solidFill>
                <a:latin typeface="Verdana" charset="0"/>
                <a:ea typeface="Verdana" charset="0"/>
                <a:cs typeface="Verdana" charset="0"/>
              </a:rPr>
            </a:br>
            <a:endParaRPr lang="en-GB" sz="1000" dirty="0" smtClean="0">
              <a:solidFill>
                <a:schemeClr val="accent4">
                  <a:lumMod val="50000"/>
                </a:schemeClr>
              </a:solidFill>
              <a:latin typeface="Verdana" charset="0"/>
              <a:ea typeface="Verdana" charset="0"/>
              <a:cs typeface="Verdana" charset="0"/>
            </a:endParaRPr>
          </a:p>
          <a:p>
            <a:pPr algn="l"/>
            <a:r>
              <a:rPr lang="en-GB" sz="2200" dirty="0" smtClean="0">
                <a:solidFill>
                  <a:schemeClr val="accent4">
                    <a:lumMod val="50000"/>
                  </a:schemeClr>
                </a:solidFill>
                <a:latin typeface="Verdana" charset="0"/>
                <a:ea typeface="Verdana" charset="0"/>
                <a:cs typeface="Verdana" charset="0"/>
              </a:rPr>
              <a:t>– farmland that can then be leased affordably, and/or </a:t>
            </a:r>
          </a:p>
          <a:p>
            <a:pPr algn="l"/>
            <a:endParaRPr lang="en-GB" sz="1000" dirty="0">
              <a:solidFill>
                <a:schemeClr val="accent4">
                  <a:lumMod val="50000"/>
                </a:schemeClr>
              </a:solidFill>
              <a:latin typeface="Verdana" charset="0"/>
              <a:ea typeface="Verdana" charset="0"/>
              <a:cs typeface="Verdana" charset="0"/>
            </a:endParaRPr>
          </a:p>
          <a:p>
            <a:pPr algn="l"/>
            <a:r>
              <a:rPr lang="en-GB" sz="2200" dirty="0" smtClean="0">
                <a:solidFill>
                  <a:schemeClr val="accent4">
                    <a:lumMod val="50000"/>
                  </a:schemeClr>
                </a:solidFill>
                <a:latin typeface="Verdana" charset="0"/>
                <a:ea typeface="Verdana" charset="0"/>
                <a:cs typeface="Verdana" charset="0"/>
              </a:rPr>
              <a:t>– </a:t>
            </a:r>
            <a:r>
              <a:rPr lang="en-GB" sz="2200" dirty="0">
                <a:solidFill>
                  <a:schemeClr val="accent4">
                    <a:lumMod val="50000"/>
                  </a:schemeClr>
                </a:solidFill>
                <a:latin typeface="Verdana" charset="0"/>
                <a:ea typeface="Verdana" charset="0"/>
                <a:cs typeface="Verdana" charset="0"/>
              </a:rPr>
              <a:t>into affordable farming </a:t>
            </a:r>
            <a:r>
              <a:rPr lang="en-GB" sz="2200" dirty="0" smtClean="0">
                <a:solidFill>
                  <a:schemeClr val="accent4">
                    <a:lumMod val="50000"/>
                  </a:schemeClr>
                </a:solidFill>
                <a:latin typeface="Verdana" charset="0"/>
                <a:ea typeface="Verdana" charset="0"/>
                <a:cs typeface="Verdana" charset="0"/>
              </a:rPr>
              <a:t>trainings for would-be, especially </a:t>
            </a:r>
            <a:br>
              <a:rPr lang="en-GB" sz="2200" dirty="0" smtClean="0">
                <a:solidFill>
                  <a:schemeClr val="accent4">
                    <a:lumMod val="50000"/>
                  </a:schemeClr>
                </a:solidFill>
                <a:latin typeface="Verdana" charset="0"/>
                <a:ea typeface="Verdana" charset="0"/>
                <a:cs typeface="Verdana" charset="0"/>
              </a:rPr>
            </a:br>
            <a:r>
              <a:rPr lang="en-GB" sz="2200" dirty="0" smtClean="0">
                <a:solidFill>
                  <a:schemeClr val="accent4">
                    <a:lumMod val="50000"/>
                  </a:schemeClr>
                </a:solidFill>
                <a:latin typeface="Verdana" charset="0"/>
                <a:ea typeface="Verdana" charset="0"/>
                <a:cs typeface="Verdana" charset="0"/>
              </a:rPr>
              <a:t>   young, farmers.</a:t>
            </a:r>
          </a:p>
          <a:p>
            <a:pPr algn="l"/>
            <a:endParaRPr lang="en-GB" dirty="0">
              <a:solidFill>
                <a:schemeClr val="accent4">
                  <a:lumMod val="50000"/>
                </a:schemeClr>
              </a:solidFill>
              <a:latin typeface="Verdana" charset="0"/>
              <a:ea typeface="Verdana" charset="0"/>
              <a:cs typeface="Verdana" charset="0"/>
            </a:endParaRPr>
          </a:p>
          <a:p>
            <a:pPr algn="l"/>
            <a:endParaRPr lang="en-GB" dirty="0" smtClean="0">
              <a:solidFill>
                <a:schemeClr val="accent4">
                  <a:lumMod val="50000"/>
                </a:schemeClr>
              </a:solidFill>
              <a:latin typeface="Verdana" charset="0"/>
              <a:ea typeface="Verdana" charset="0"/>
              <a:cs typeface="Verdana" charset="0"/>
            </a:endParaRPr>
          </a:p>
          <a:p>
            <a:pPr algn="l"/>
            <a:endParaRPr lang="en-GB" dirty="0" smtClean="0">
              <a:solidFill>
                <a:schemeClr val="accent4">
                  <a:lumMod val="50000"/>
                </a:schemeClr>
              </a:solidFill>
              <a:latin typeface="Verdana" charset="0"/>
              <a:ea typeface="Verdana" charset="0"/>
              <a:cs typeface="Verdana" charset="0"/>
            </a:endParaRPr>
          </a:p>
        </p:txBody>
      </p:sp>
      <p:sp>
        <p:nvSpPr>
          <p:cNvPr id="8" name="Title 1"/>
          <p:cNvSpPr txBox="1">
            <a:spLocks/>
          </p:cNvSpPr>
          <p:nvPr/>
        </p:nvSpPr>
        <p:spPr>
          <a:xfrm>
            <a:off x="2010007" y="715629"/>
            <a:ext cx="8851582" cy="65066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200" dirty="0" smtClean="0">
                <a:solidFill>
                  <a:srgbClr val="E8AF02"/>
                </a:solidFill>
                <a:latin typeface="Verdana" charset="0"/>
                <a:ea typeface="Verdana" charset="0"/>
                <a:cs typeface="Verdana" charset="0"/>
              </a:rPr>
              <a:t>The Economics of Farming</a:t>
            </a:r>
            <a:endParaRPr lang="en-US" sz="3200" dirty="0">
              <a:solidFill>
                <a:srgbClr val="E8AF02"/>
              </a:solidFill>
              <a:latin typeface="Verdana" charset="0"/>
              <a:ea typeface="Verdana" charset="0"/>
              <a:cs typeface="Verdana" charset="0"/>
            </a:endParaRPr>
          </a:p>
        </p:txBody>
      </p:sp>
      <p:sp>
        <p:nvSpPr>
          <p:cNvPr id="9" name="Title 6"/>
          <p:cNvSpPr txBox="1">
            <a:spLocks noChangeAspect="1"/>
          </p:cNvSpPr>
          <p:nvPr/>
        </p:nvSpPr>
        <p:spPr>
          <a:xfrm rot="16200000">
            <a:off x="-1501598" y="2755926"/>
            <a:ext cx="5709753" cy="1283428"/>
          </a:xfrm>
          <a:prstGeom prst="rect">
            <a:avLst/>
          </a:prstGeom>
          <a:solidFill>
            <a:srgbClr val="363636"/>
          </a:solidFill>
        </p:spPr>
        <p:txBody>
          <a:bodyPr vert="horz" wrap="square" lIns="91440" tIns="45720" rIns="91440" bIns="4572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eaLnBrk="0" fontAlgn="base" hangingPunct="0">
              <a:spcAft>
                <a:spcPct val="0"/>
              </a:spcAft>
            </a:pPr>
            <a:endParaRPr lang="en-GB" altLang="x-none" sz="1400" b="1" dirty="0" smtClean="0">
              <a:solidFill>
                <a:schemeClr val="bg1"/>
              </a:solidFill>
              <a:latin typeface="Verdana" charset="0"/>
              <a:ea typeface="Verdana" charset="0"/>
              <a:cs typeface="Verdana" charset="0"/>
            </a:endParaRPr>
          </a:p>
          <a:p>
            <a:pPr algn="l" eaLnBrk="0" fontAlgn="base" hangingPunct="0">
              <a:spcAft>
                <a:spcPct val="0"/>
              </a:spcAft>
            </a:pPr>
            <a:r>
              <a:rPr lang="x-none" altLang="x-none" sz="1400" b="1" dirty="0" smtClean="0">
                <a:solidFill>
                  <a:schemeClr val="bg1"/>
                </a:solidFill>
                <a:latin typeface="Verdana" charset="0"/>
                <a:ea typeface="Verdana" charset="0"/>
                <a:cs typeface="Verdana" charset="0"/>
              </a:rPr>
              <a:t>The Economics of Farming</a:t>
            </a:r>
            <a:r>
              <a:rPr lang="en-GB" altLang="x-none" sz="1400" b="1" dirty="0" smtClean="0">
                <a:solidFill>
                  <a:schemeClr val="bg1"/>
                </a:solidFill>
                <a:latin typeface="Verdana" charset="0"/>
                <a:ea typeface="Verdana" charset="0"/>
                <a:cs typeface="Verdana" charset="0"/>
              </a:rPr>
              <a:t>     </a:t>
            </a:r>
            <a:endParaRPr lang="x-none" altLang="x-none" sz="1400" dirty="0" smtClean="0">
              <a:solidFill>
                <a:schemeClr val="bg1"/>
              </a:solidFill>
              <a:latin typeface="Verdana" charset="0"/>
              <a:ea typeface="Verdana" charset="0"/>
              <a:cs typeface="Verdana" charset="0"/>
            </a:endParaRPr>
          </a:p>
          <a:p>
            <a:pPr algn="l" eaLnBrk="0" fontAlgn="base" hangingPunct="0">
              <a:spcAft>
                <a:spcPct val="0"/>
              </a:spcAft>
            </a:pPr>
            <a:r>
              <a:rPr lang="en-GB" altLang="x-none" sz="1000" dirty="0" smtClean="0">
                <a:solidFill>
                  <a:schemeClr val="bg1"/>
                </a:solidFill>
                <a:latin typeface="Verdana" charset="0"/>
                <a:ea typeface="Verdana" charset="0"/>
                <a:cs typeface="Verdana" charset="0"/>
              </a:rPr>
              <a:t/>
            </a:r>
            <a:br>
              <a:rPr lang="en-GB" altLang="x-none" sz="1000" dirty="0" smtClean="0">
                <a:solidFill>
                  <a:schemeClr val="bg1"/>
                </a:solidFill>
                <a:latin typeface="Verdana" charset="0"/>
                <a:ea typeface="Verdana" charset="0"/>
                <a:cs typeface="Verdana" charset="0"/>
              </a:rPr>
            </a:br>
            <a:r>
              <a:rPr lang="en-GB" altLang="x-none" sz="1400" dirty="0" smtClean="0">
                <a:solidFill>
                  <a:schemeClr val="bg1"/>
                </a:solidFill>
                <a:latin typeface="Verdana" charset="0"/>
                <a:ea typeface="Verdana" charset="0"/>
                <a:cs typeface="Verdana" charset="0"/>
              </a:rPr>
              <a:t>E</a:t>
            </a:r>
            <a:r>
              <a:rPr lang="x-none" altLang="x-none" sz="1400" dirty="0" smtClean="0">
                <a:solidFill>
                  <a:schemeClr val="bg1"/>
                </a:solidFill>
                <a:latin typeface="Verdana" charset="0"/>
                <a:ea typeface="Verdana" charset="0"/>
                <a:cs typeface="Verdana" charset="0"/>
              </a:rPr>
              <a:t>conomic and monetary</a:t>
            </a:r>
            <a:r>
              <a:rPr lang="x-none" altLang="x-none" sz="1400" i="1" dirty="0" smtClean="0">
                <a:solidFill>
                  <a:schemeClr val="bg1"/>
                </a:solidFill>
                <a:latin typeface="Verdana" charset="0"/>
                <a:ea typeface="Verdana" charset="0"/>
                <a:cs typeface="Verdana" charset="0"/>
              </a:rPr>
              <a:t> </a:t>
            </a:r>
            <a:r>
              <a:rPr lang="x-none" altLang="x-none" sz="1400" dirty="0" smtClean="0">
                <a:solidFill>
                  <a:schemeClr val="bg1"/>
                </a:solidFill>
                <a:latin typeface="Verdana" charset="0"/>
                <a:ea typeface="Verdana" charset="0"/>
                <a:cs typeface="Verdana" charset="0"/>
              </a:rPr>
              <a:t>historian</a:t>
            </a:r>
            <a:r>
              <a:rPr lang="en-GB" altLang="x-none" sz="1400" dirty="0" smtClean="0">
                <a:solidFill>
                  <a:schemeClr val="bg1"/>
                </a:solidFill>
                <a:latin typeface="Verdana" charset="0"/>
                <a:ea typeface="Verdana" charset="0"/>
                <a:cs typeface="Verdana" charset="0"/>
              </a:rPr>
              <a:t/>
            </a:r>
            <a:br>
              <a:rPr lang="en-GB" altLang="x-none" sz="1400" dirty="0" smtClean="0">
                <a:solidFill>
                  <a:schemeClr val="bg1"/>
                </a:solidFill>
                <a:latin typeface="Verdana" charset="0"/>
                <a:ea typeface="Verdana" charset="0"/>
                <a:cs typeface="Verdana" charset="0"/>
              </a:rPr>
            </a:br>
            <a:r>
              <a:rPr lang="en-GB" altLang="x-none" sz="600" dirty="0" smtClean="0">
                <a:solidFill>
                  <a:schemeClr val="bg1"/>
                </a:solidFill>
                <a:latin typeface="Verdana" charset="0"/>
                <a:ea typeface="Verdana" charset="0"/>
                <a:cs typeface="Verdana" charset="0"/>
              </a:rPr>
              <a:t/>
            </a:r>
            <a:br>
              <a:rPr lang="en-GB" altLang="x-none" sz="600" dirty="0" smtClean="0">
                <a:solidFill>
                  <a:schemeClr val="bg1"/>
                </a:solidFill>
                <a:latin typeface="Verdana" charset="0"/>
                <a:ea typeface="Verdana" charset="0"/>
                <a:cs typeface="Verdana" charset="0"/>
              </a:rPr>
            </a:br>
            <a:r>
              <a:rPr lang="x-none" altLang="x-none" sz="1400" i="1" dirty="0" smtClean="0">
                <a:solidFill>
                  <a:schemeClr val="bg1"/>
                </a:solidFill>
                <a:latin typeface="Verdana" charset="0"/>
                <a:ea typeface="Verdana" charset="0"/>
                <a:cs typeface="Verdana" charset="0"/>
              </a:rPr>
              <a:t>Christopher Houghton Budd</a:t>
            </a:r>
            <a:endParaRPr lang="en-GB" altLang="x-none" sz="1400" i="1" dirty="0" smtClean="0">
              <a:solidFill>
                <a:schemeClr val="bg1"/>
              </a:solidFill>
              <a:latin typeface="Verdana" charset="0"/>
              <a:ea typeface="Verdana" charset="0"/>
              <a:cs typeface="Verdana" charset="0"/>
            </a:endParaRPr>
          </a:p>
          <a:p>
            <a:pPr algn="l" eaLnBrk="0" fontAlgn="base" hangingPunct="0">
              <a:spcAft>
                <a:spcPct val="0"/>
              </a:spcAft>
            </a:pPr>
            <a:endParaRPr lang="x-none" altLang="x-none" sz="1400" dirty="0">
              <a:solidFill>
                <a:schemeClr val="bg1"/>
              </a:solidFill>
              <a:latin typeface="Verdana" charset="0"/>
              <a:ea typeface="Verdana" charset="0"/>
              <a:cs typeface="Verdana" charset="0"/>
            </a:endParaRPr>
          </a:p>
        </p:txBody>
      </p:sp>
      <p:pic>
        <p:nvPicPr>
          <p:cNvPr id="10" name="Picture 9"/>
          <p:cNvPicPr>
            <a:picLocks noChangeAspect="1"/>
          </p:cNvPicPr>
          <p:nvPr/>
        </p:nvPicPr>
        <p:blipFill>
          <a:blip r:embed="rId2"/>
          <a:stretch>
            <a:fillRect/>
          </a:stretch>
        </p:blipFill>
        <p:spPr>
          <a:xfrm>
            <a:off x="932225" y="684169"/>
            <a:ext cx="967235" cy="839560"/>
          </a:xfrm>
          <a:prstGeom prst="rect">
            <a:avLst/>
          </a:prstGeom>
        </p:spPr>
      </p:pic>
      <p:sp>
        <p:nvSpPr>
          <p:cNvPr id="2" name="Footer Placeholder 1"/>
          <p:cNvSpPr>
            <a:spLocks noGrp="1"/>
          </p:cNvSpPr>
          <p:nvPr>
            <p:ph type="ftr" sz="quarter" idx="11"/>
          </p:nvPr>
        </p:nvSpPr>
        <p:spPr/>
        <p:txBody>
          <a:bodyPr/>
          <a:lstStyle/>
          <a:p>
            <a:r>
              <a:rPr lang="en-US" smtClean="0"/>
              <a:t>© 2023 Christopher Houghton Budd</a:t>
            </a:r>
            <a:endParaRPr lang="en-US" dirty="0"/>
          </a:p>
        </p:txBody>
      </p:sp>
      <p:sp>
        <p:nvSpPr>
          <p:cNvPr id="4" name="Slide Number Placeholder 3"/>
          <p:cNvSpPr>
            <a:spLocks noGrp="1"/>
          </p:cNvSpPr>
          <p:nvPr>
            <p:ph type="sldNum" sz="quarter" idx="12"/>
          </p:nvPr>
        </p:nvSpPr>
        <p:spPr/>
        <p:txBody>
          <a:bodyPr/>
          <a:lstStyle/>
          <a:p>
            <a:fld id="{813E4296-39FA-5844-BB6E-DAC19F7AB25F}" type="slidenum">
              <a:rPr lang="en-US" sz="1800" smtClean="0">
                <a:latin typeface="Verdana" charset="0"/>
                <a:ea typeface="Verdana" charset="0"/>
                <a:cs typeface="Verdana" charset="0"/>
              </a:rPr>
              <a:t>13</a:t>
            </a:fld>
            <a:endParaRPr lang="en-US" sz="1800" dirty="0">
              <a:latin typeface="Verdana" charset="0"/>
              <a:ea typeface="Verdana" charset="0"/>
              <a:cs typeface="Verdana" charset="0"/>
            </a:endParaRPr>
          </a:p>
        </p:txBody>
      </p:sp>
    </p:spTree>
    <p:extLst>
      <p:ext uri="{BB962C8B-B14F-4D97-AF65-F5344CB8AC3E}">
        <p14:creationId xmlns:p14="http://schemas.microsoft.com/office/powerpoint/2010/main" val="472691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10005" y="1625647"/>
            <a:ext cx="8851583" cy="4626869"/>
          </a:xfrm>
        </p:spPr>
        <p:txBody>
          <a:bodyPr>
            <a:normAutofit/>
          </a:bodyPr>
          <a:lstStyle/>
          <a:p>
            <a:pPr algn="l"/>
            <a:r>
              <a:rPr lang="en-GB" b="1" dirty="0" smtClean="0">
                <a:solidFill>
                  <a:schemeClr val="accent4">
                    <a:lumMod val="50000"/>
                  </a:schemeClr>
                </a:solidFill>
                <a:latin typeface="Verdana" charset="0"/>
                <a:ea typeface="Verdana" charset="0"/>
                <a:cs typeface="Verdana" charset="0"/>
              </a:rPr>
              <a:t>II – Concerning capital</a:t>
            </a:r>
          </a:p>
          <a:p>
            <a:pPr algn="l"/>
            <a:r>
              <a:rPr lang="en-GB" sz="2200" dirty="0" smtClean="0">
                <a:solidFill>
                  <a:schemeClr val="accent4">
                    <a:lumMod val="50000"/>
                  </a:schemeClr>
                </a:solidFill>
                <a:latin typeface="Verdana" charset="0"/>
                <a:ea typeface="Verdana" charset="0"/>
                <a:cs typeface="Verdana" charset="0"/>
              </a:rPr>
              <a:t>Distribution can do this because integral to goods distribution is the emancipation of capital from society in general. This is what gives merchant banks their meaning – merchant capital is free capital.</a:t>
            </a:r>
          </a:p>
          <a:p>
            <a:pPr algn="l"/>
            <a:r>
              <a:rPr lang="en-GB" sz="2200" dirty="0" smtClean="0">
                <a:solidFill>
                  <a:schemeClr val="accent4">
                    <a:lumMod val="50000"/>
                  </a:schemeClr>
                </a:solidFill>
                <a:latin typeface="Verdana" charset="0"/>
                <a:ea typeface="Verdana" charset="0"/>
                <a:cs typeface="Verdana" charset="0"/>
              </a:rPr>
              <a:t>It is not intended to create a cloud of abstract financial markets for the enjoyment of the super wealthy, but to allow capital to circulate in search of capacities that need underwriting, not mere opportunities to grow itself in the abstract and </a:t>
            </a:r>
            <a:r>
              <a:rPr lang="en-GB" sz="2200" i="1" dirty="0" smtClean="0">
                <a:solidFill>
                  <a:schemeClr val="accent4">
                    <a:lumMod val="50000"/>
                  </a:schemeClr>
                </a:solidFill>
                <a:latin typeface="Verdana" charset="0"/>
                <a:ea typeface="Verdana" charset="0"/>
                <a:cs typeface="Verdana" charset="0"/>
              </a:rPr>
              <a:t>ad infinitum </a:t>
            </a:r>
            <a:r>
              <a:rPr lang="en-GB" sz="2200" dirty="0" smtClean="0">
                <a:solidFill>
                  <a:schemeClr val="accent4">
                    <a:lumMod val="50000"/>
                  </a:schemeClr>
                </a:solidFill>
                <a:latin typeface="Verdana" charset="0"/>
                <a:ea typeface="Verdana" charset="0"/>
                <a:cs typeface="Verdana" charset="0"/>
              </a:rPr>
              <a:t>(or so we like to think).</a:t>
            </a:r>
          </a:p>
          <a:p>
            <a:pPr algn="l"/>
            <a:endParaRPr lang="en-GB" dirty="0">
              <a:solidFill>
                <a:schemeClr val="accent4">
                  <a:lumMod val="50000"/>
                </a:schemeClr>
              </a:solidFill>
              <a:latin typeface="Verdana" charset="0"/>
              <a:ea typeface="Verdana" charset="0"/>
              <a:cs typeface="Verdana" charset="0"/>
            </a:endParaRPr>
          </a:p>
          <a:p>
            <a:pPr algn="l"/>
            <a:endParaRPr lang="en-GB" dirty="0" smtClean="0">
              <a:solidFill>
                <a:schemeClr val="accent4">
                  <a:lumMod val="50000"/>
                </a:schemeClr>
              </a:solidFill>
              <a:latin typeface="Verdana" charset="0"/>
              <a:ea typeface="Verdana" charset="0"/>
              <a:cs typeface="Verdana" charset="0"/>
            </a:endParaRPr>
          </a:p>
          <a:p>
            <a:pPr algn="l"/>
            <a:endParaRPr lang="en-GB" dirty="0" smtClean="0">
              <a:solidFill>
                <a:schemeClr val="accent4">
                  <a:lumMod val="50000"/>
                </a:schemeClr>
              </a:solidFill>
              <a:latin typeface="Verdana" charset="0"/>
              <a:ea typeface="Verdana" charset="0"/>
              <a:cs typeface="Verdana" charset="0"/>
            </a:endParaRPr>
          </a:p>
        </p:txBody>
      </p:sp>
      <p:sp>
        <p:nvSpPr>
          <p:cNvPr id="8" name="Title 1"/>
          <p:cNvSpPr txBox="1">
            <a:spLocks/>
          </p:cNvSpPr>
          <p:nvPr/>
        </p:nvSpPr>
        <p:spPr>
          <a:xfrm>
            <a:off x="2010007" y="715629"/>
            <a:ext cx="8851582" cy="65066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200" dirty="0" smtClean="0">
                <a:solidFill>
                  <a:srgbClr val="E8AF02"/>
                </a:solidFill>
                <a:latin typeface="Verdana" charset="0"/>
                <a:ea typeface="Verdana" charset="0"/>
                <a:cs typeface="Verdana" charset="0"/>
              </a:rPr>
              <a:t>The Economics of Farming</a:t>
            </a:r>
            <a:endParaRPr lang="en-US" sz="3200" dirty="0">
              <a:solidFill>
                <a:srgbClr val="E8AF02"/>
              </a:solidFill>
              <a:latin typeface="Verdana" charset="0"/>
              <a:ea typeface="Verdana" charset="0"/>
              <a:cs typeface="Verdana" charset="0"/>
            </a:endParaRPr>
          </a:p>
        </p:txBody>
      </p:sp>
      <p:sp>
        <p:nvSpPr>
          <p:cNvPr id="9" name="Title 6"/>
          <p:cNvSpPr txBox="1">
            <a:spLocks noChangeAspect="1"/>
          </p:cNvSpPr>
          <p:nvPr/>
        </p:nvSpPr>
        <p:spPr>
          <a:xfrm rot="16200000">
            <a:off x="-1501598" y="2755926"/>
            <a:ext cx="5709753" cy="1283428"/>
          </a:xfrm>
          <a:prstGeom prst="rect">
            <a:avLst/>
          </a:prstGeom>
          <a:solidFill>
            <a:srgbClr val="363636"/>
          </a:solidFill>
        </p:spPr>
        <p:txBody>
          <a:bodyPr vert="horz" wrap="square" lIns="91440" tIns="45720" rIns="91440" bIns="4572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eaLnBrk="0" fontAlgn="base" hangingPunct="0">
              <a:spcAft>
                <a:spcPct val="0"/>
              </a:spcAft>
            </a:pPr>
            <a:endParaRPr lang="en-GB" altLang="x-none" sz="1400" b="1" dirty="0" smtClean="0">
              <a:solidFill>
                <a:schemeClr val="bg1"/>
              </a:solidFill>
              <a:latin typeface="Verdana" charset="0"/>
              <a:ea typeface="Verdana" charset="0"/>
              <a:cs typeface="Verdana" charset="0"/>
            </a:endParaRPr>
          </a:p>
          <a:p>
            <a:pPr algn="l" eaLnBrk="0" fontAlgn="base" hangingPunct="0">
              <a:spcAft>
                <a:spcPct val="0"/>
              </a:spcAft>
            </a:pPr>
            <a:r>
              <a:rPr lang="x-none" altLang="x-none" sz="1400" b="1" dirty="0" smtClean="0">
                <a:solidFill>
                  <a:schemeClr val="bg1"/>
                </a:solidFill>
                <a:latin typeface="Verdana" charset="0"/>
                <a:ea typeface="Verdana" charset="0"/>
                <a:cs typeface="Verdana" charset="0"/>
              </a:rPr>
              <a:t>The Economics of Farming</a:t>
            </a:r>
            <a:r>
              <a:rPr lang="en-GB" altLang="x-none" sz="1400" b="1" dirty="0" smtClean="0">
                <a:solidFill>
                  <a:schemeClr val="bg1"/>
                </a:solidFill>
                <a:latin typeface="Verdana" charset="0"/>
                <a:ea typeface="Verdana" charset="0"/>
                <a:cs typeface="Verdana" charset="0"/>
              </a:rPr>
              <a:t>     </a:t>
            </a:r>
            <a:endParaRPr lang="x-none" altLang="x-none" sz="1400" dirty="0" smtClean="0">
              <a:solidFill>
                <a:schemeClr val="bg1"/>
              </a:solidFill>
              <a:latin typeface="Verdana" charset="0"/>
              <a:ea typeface="Verdana" charset="0"/>
              <a:cs typeface="Verdana" charset="0"/>
            </a:endParaRPr>
          </a:p>
          <a:p>
            <a:pPr algn="l" eaLnBrk="0" fontAlgn="base" hangingPunct="0">
              <a:spcAft>
                <a:spcPct val="0"/>
              </a:spcAft>
            </a:pPr>
            <a:r>
              <a:rPr lang="en-GB" altLang="x-none" sz="1000" dirty="0" smtClean="0">
                <a:solidFill>
                  <a:schemeClr val="bg1"/>
                </a:solidFill>
                <a:latin typeface="Verdana" charset="0"/>
                <a:ea typeface="Verdana" charset="0"/>
                <a:cs typeface="Verdana" charset="0"/>
              </a:rPr>
              <a:t/>
            </a:r>
            <a:br>
              <a:rPr lang="en-GB" altLang="x-none" sz="1000" dirty="0" smtClean="0">
                <a:solidFill>
                  <a:schemeClr val="bg1"/>
                </a:solidFill>
                <a:latin typeface="Verdana" charset="0"/>
                <a:ea typeface="Verdana" charset="0"/>
                <a:cs typeface="Verdana" charset="0"/>
              </a:rPr>
            </a:br>
            <a:r>
              <a:rPr lang="en-GB" altLang="x-none" sz="1400" dirty="0" smtClean="0">
                <a:solidFill>
                  <a:schemeClr val="bg1"/>
                </a:solidFill>
                <a:latin typeface="Verdana" charset="0"/>
                <a:ea typeface="Verdana" charset="0"/>
                <a:cs typeface="Verdana" charset="0"/>
              </a:rPr>
              <a:t>E</a:t>
            </a:r>
            <a:r>
              <a:rPr lang="x-none" altLang="x-none" sz="1400" dirty="0" smtClean="0">
                <a:solidFill>
                  <a:schemeClr val="bg1"/>
                </a:solidFill>
                <a:latin typeface="Verdana" charset="0"/>
                <a:ea typeface="Verdana" charset="0"/>
                <a:cs typeface="Verdana" charset="0"/>
              </a:rPr>
              <a:t>conomic and monetary</a:t>
            </a:r>
            <a:r>
              <a:rPr lang="x-none" altLang="x-none" sz="1400" i="1" dirty="0" smtClean="0">
                <a:solidFill>
                  <a:schemeClr val="bg1"/>
                </a:solidFill>
                <a:latin typeface="Verdana" charset="0"/>
                <a:ea typeface="Verdana" charset="0"/>
                <a:cs typeface="Verdana" charset="0"/>
              </a:rPr>
              <a:t> </a:t>
            </a:r>
            <a:r>
              <a:rPr lang="x-none" altLang="x-none" sz="1400" dirty="0" smtClean="0">
                <a:solidFill>
                  <a:schemeClr val="bg1"/>
                </a:solidFill>
                <a:latin typeface="Verdana" charset="0"/>
                <a:ea typeface="Verdana" charset="0"/>
                <a:cs typeface="Verdana" charset="0"/>
              </a:rPr>
              <a:t>historian</a:t>
            </a:r>
            <a:r>
              <a:rPr lang="en-GB" altLang="x-none" sz="1400" dirty="0" smtClean="0">
                <a:solidFill>
                  <a:schemeClr val="bg1"/>
                </a:solidFill>
                <a:latin typeface="Verdana" charset="0"/>
                <a:ea typeface="Verdana" charset="0"/>
                <a:cs typeface="Verdana" charset="0"/>
              </a:rPr>
              <a:t/>
            </a:r>
            <a:br>
              <a:rPr lang="en-GB" altLang="x-none" sz="1400" dirty="0" smtClean="0">
                <a:solidFill>
                  <a:schemeClr val="bg1"/>
                </a:solidFill>
                <a:latin typeface="Verdana" charset="0"/>
                <a:ea typeface="Verdana" charset="0"/>
                <a:cs typeface="Verdana" charset="0"/>
              </a:rPr>
            </a:br>
            <a:r>
              <a:rPr lang="en-GB" altLang="x-none" sz="600" dirty="0" smtClean="0">
                <a:solidFill>
                  <a:schemeClr val="bg1"/>
                </a:solidFill>
                <a:latin typeface="Verdana" charset="0"/>
                <a:ea typeface="Verdana" charset="0"/>
                <a:cs typeface="Verdana" charset="0"/>
              </a:rPr>
              <a:t/>
            </a:r>
            <a:br>
              <a:rPr lang="en-GB" altLang="x-none" sz="600" dirty="0" smtClean="0">
                <a:solidFill>
                  <a:schemeClr val="bg1"/>
                </a:solidFill>
                <a:latin typeface="Verdana" charset="0"/>
                <a:ea typeface="Verdana" charset="0"/>
                <a:cs typeface="Verdana" charset="0"/>
              </a:rPr>
            </a:br>
            <a:r>
              <a:rPr lang="x-none" altLang="x-none" sz="1400" i="1" dirty="0" smtClean="0">
                <a:solidFill>
                  <a:schemeClr val="bg1"/>
                </a:solidFill>
                <a:latin typeface="Verdana" charset="0"/>
                <a:ea typeface="Verdana" charset="0"/>
                <a:cs typeface="Verdana" charset="0"/>
              </a:rPr>
              <a:t>Christopher Houghton Budd</a:t>
            </a:r>
            <a:endParaRPr lang="en-GB" altLang="x-none" sz="1400" i="1" dirty="0" smtClean="0">
              <a:solidFill>
                <a:schemeClr val="bg1"/>
              </a:solidFill>
              <a:latin typeface="Verdana" charset="0"/>
              <a:ea typeface="Verdana" charset="0"/>
              <a:cs typeface="Verdana" charset="0"/>
            </a:endParaRPr>
          </a:p>
          <a:p>
            <a:pPr algn="l" eaLnBrk="0" fontAlgn="base" hangingPunct="0">
              <a:spcAft>
                <a:spcPct val="0"/>
              </a:spcAft>
            </a:pPr>
            <a:endParaRPr lang="x-none" altLang="x-none" sz="1400" dirty="0">
              <a:solidFill>
                <a:schemeClr val="bg1"/>
              </a:solidFill>
              <a:latin typeface="Verdana" charset="0"/>
              <a:ea typeface="Verdana" charset="0"/>
              <a:cs typeface="Verdana" charset="0"/>
            </a:endParaRPr>
          </a:p>
        </p:txBody>
      </p:sp>
      <p:pic>
        <p:nvPicPr>
          <p:cNvPr id="10" name="Picture 9"/>
          <p:cNvPicPr>
            <a:picLocks noChangeAspect="1"/>
          </p:cNvPicPr>
          <p:nvPr/>
        </p:nvPicPr>
        <p:blipFill>
          <a:blip r:embed="rId2"/>
          <a:stretch>
            <a:fillRect/>
          </a:stretch>
        </p:blipFill>
        <p:spPr>
          <a:xfrm>
            <a:off x="932225" y="684169"/>
            <a:ext cx="967235" cy="839560"/>
          </a:xfrm>
          <a:prstGeom prst="rect">
            <a:avLst/>
          </a:prstGeom>
        </p:spPr>
      </p:pic>
      <p:sp>
        <p:nvSpPr>
          <p:cNvPr id="2" name="Footer Placeholder 1"/>
          <p:cNvSpPr>
            <a:spLocks noGrp="1"/>
          </p:cNvSpPr>
          <p:nvPr>
            <p:ph type="ftr" sz="quarter" idx="11"/>
          </p:nvPr>
        </p:nvSpPr>
        <p:spPr/>
        <p:txBody>
          <a:bodyPr/>
          <a:lstStyle/>
          <a:p>
            <a:r>
              <a:rPr lang="en-US" smtClean="0"/>
              <a:t>© 2023 Christopher Houghton Budd</a:t>
            </a:r>
            <a:endParaRPr lang="en-US" dirty="0"/>
          </a:p>
        </p:txBody>
      </p:sp>
      <p:sp>
        <p:nvSpPr>
          <p:cNvPr id="4" name="Slide Number Placeholder 3"/>
          <p:cNvSpPr>
            <a:spLocks noGrp="1"/>
          </p:cNvSpPr>
          <p:nvPr>
            <p:ph type="sldNum" sz="quarter" idx="12"/>
          </p:nvPr>
        </p:nvSpPr>
        <p:spPr/>
        <p:txBody>
          <a:bodyPr/>
          <a:lstStyle/>
          <a:p>
            <a:fld id="{813E4296-39FA-5844-BB6E-DAC19F7AB25F}" type="slidenum">
              <a:rPr lang="en-US" sz="1800" smtClean="0">
                <a:latin typeface="Verdana" charset="0"/>
                <a:ea typeface="Verdana" charset="0"/>
                <a:cs typeface="Verdana" charset="0"/>
              </a:rPr>
              <a:t>14</a:t>
            </a:fld>
            <a:endParaRPr lang="en-US" sz="1800" dirty="0">
              <a:latin typeface="Verdana" charset="0"/>
              <a:ea typeface="Verdana" charset="0"/>
              <a:cs typeface="Verdana" charset="0"/>
            </a:endParaRPr>
          </a:p>
        </p:txBody>
      </p:sp>
    </p:spTree>
    <p:extLst>
      <p:ext uri="{BB962C8B-B14F-4D97-AF65-F5344CB8AC3E}">
        <p14:creationId xmlns:p14="http://schemas.microsoft.com/office/powerpoint/2010/main" val="10653815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10005" y="1625647"/>
            <a:ext cx="8851583" cy="4626869"/>
          </a:xfrm>
        </p:spPr>
        <p:txBody>
          <a:bodyPr>
            <a:normAutofit/>
          </a:bodyPr>
          <a:lstStyle/>
          <a:p>
            <a:pPr algn="l"/>
            <a:r>
              <a:rPr lang="en-GB" b="1" dirty="0" smtClean="0">
                <a:solidFill>
                  <a:schemeClr val="accent4">
                    <a:lumMod val="50000"/>
                  </a:schemeClr>
                </a:solidFill>
                <a:latin typeface="Verdana" charset="0"/>
                <a:ea typeface="Verdana" charset="0"/>
                <a:cs typeface="Verdana" charset="0"/>
              </a:rPr>
              <a:t>About the presenter:</a:t>
            </a:r>
          </a:p>
          <a:p>
            <a:pPr algn="l"/>
            <a:r>
              <a:rPr lang="en-GB" sz="2000" dirty="0">
                <a:solidFill>
                  <a:schemeClr val="accent4">
                    <a:lumMod val="50000"/>
                  </a:schemeClr>
                </a:solidFill>
                <a:latin typeface="Verdana" charset="0"/>
                <a:ea typeface="Verdana" charset="0"/>
                <a:cs typeface="Verdana" charset="0"/>
              </a:rPr>
              <a:t>–</a:t>
            </a:r>
            <a:r>
              <a:rPr lang="en-GB" sz="2000" dirty="0" smtClean="0">
                <a:solidFill>
                  <a:schemeClr val="accent4">
                    <a:lumMod val="50000"/>
                  </a:schemeClr>
                </a:solidFill>
                <a:latin typeface="Verdana" charset="0"/>
                <a:ea typeface="Verdana" charset="0"/>
                <a:cs typeface="Verdana" charset="0"/>
              </a:rPr>
              <a:t> grew </a:t>
            </a:r>
            <a:r>
              <a:rPr lang="en-GB" sz="2000" dirty="0">
                <a:solidFill>
                  <a:schemeClr val="accent4">
                    <a:lumMod val="50000"/>
                  </a:schemeClr>
                </a:solidFill>
                <a:latin typeface="Verdana" charset="0"/>
                <a:ea typeface="Verdana" charset="0"/>
                <a:cs typeface="Verdana" charset="0"/>
              </a:rPr>
              <a:t>up in farming </a:t>
            </a:r>
            <a:r>
              <a:rPr lang="en-GB" sz="2000" dirty="0" smtClean="0">
                <a:solidFill>
                  <a:schemeClr val="accent4">
                    <a:lumMod val="50000"/>
                  </a:schemeClr>
                </a:solidFill>
                <a:latin typeface="Verdana" charset="0"/>
                <a:ea typeface="Verdana" charset="0"/>
                <a:cs typeface="Verdana" charset="0"/>
              </a:rPr>
              <a:t>area</a:t>
            </a:r>
            <a:r>
              <a:rPr lang="en-GB" sz="2000" dirty="0">
                <a:solidFill>
                  <a:schemeClr val="accent4">
                    <a:lumMod val="50000"/>
                  </a:schemeClr>
                </a:solidFill>
                <a:latin typeface="Verdana" charset="0"/>
                <a:ea typeface="Verdana" charset="0"/>
                <a:cs typeface="Verdana" charset="0"/>
              </a:rPr>
              <a:t/>
            </a:r>
            <a:br>
              <a:rPr lang="en-GB" sz="2000" dirty="0">
                <a:solidFill>
                  <a:schemeClr val="accent4">
                    <a:lumMod val="50000"/>
                  </a:schemeClr>
                </a:solidFill>
                <a:latin typeface="Verdana" charset="0"/>
                <a:ea typeface="Verdana" charset="0"/>
                <a:cs typeface="Verdana" charset="0"/>
              </a:rPr>
            </a:br>
            <a:r>
              <a:rPr lang="en-GB" sz="2000" dirty="0" smtClean="0">
                <a:solidFill>
                  <a:schemeClr val="accent4">
                    <a:lumMod val="50000"/>
                  </a:schemeClr>
                </a:solidFill>
                <a:latin typeface="Verdana" charset="0"/>
                <a:ea typeface="Verdana" charset="0"/>
                <a:cs typeface="Verdana" charset="0"/>
              </a:rPr>
              <a:t>– </a:t>
            </a:r>
            <a:r>
              <a:rPr lang="en-GB" sz="2000" dirty="0">
                <a:solidFill>
                  <a:schemeClr val="accent4">
                    <a:lumMod val="50000"/>
                  </a:schemeClr>
                </a:solidFill>
                <a:latin typeface="Verdana" charset="0"/>
                <a:ea typeface="Verdana" charset="0"/>
                <a:cs typeface="Verdana" charset="0"/>
              </a:rPr>
              <a:t>a</a:t>
            </a:r>
            <a:r>
              <a:rPr lang="en-GB" sz="2000" dirty="0" smtClean="0">
                <a:solidFill>
                  <a:schemeClr val="accent4">
                    <a:lumMod val="50000"/>
                  </a:schemeClr>
                </a:solidFill>
                <a:latin typeface="Verdana" charset="0"/>
                <a:ea typeface="Verdana" charset="0"/>
                <a:cs typeface="Verdana" charset="0"/>
              </a:rPr>
              <a:t>ssociative economist; economic and monetary historian</a:t>
            </a:r>
            <a:br>
              <a:rPr lang="en-GB" sz="2000" dirty="0" smtClean="0">
                <a:solidFill>
                  <a:schemeClr val="accent4">
                    <a:lumMod val="50000"/>
                  </a:schemeClr>
                </a:solidFill>
                <a:latin typeface="Verdana" charset="0"/>
                <a:ea typeface="Verdana" charset="0"/>
                <a:cs typeface="Verdana" charset="0"/>
              </a:rPr>
            </a:br>
            <a:r>
              <a:rPr lang="en-GB" sz="2000" dirty="0" smtClean="0">
                <a:solidFill>
                  <a:schemeClr val="accent4">
                    <a:lumMod val="50000"/>
                  </a:schemeClr>
                </a:solidFill>
                <a:latin typeface="Verdana" charset="0"/>
                <a:ea typeface="Verdana" charset="0"/>
                <a:cs typeface="Verdana" charset="0"/>
              </a:rPr>
              <a:t>– </a:t>
            </a:r>
            <a:r>
              <a:rPr lang="en-GB" sz="2000" dirty="0">
                <a:solidFill>
                  <a:schemeClr val="accent4">
                    <a:lumMod val="50000"/>
                  </a:schemeClr>
                </a:solidFill>
                <a:latin typeface="Verdana" charset="0"/>
                <a:ea typeface="Verdana" charset="0"/>
                <a:cs typeface="Verdana" charset="0"/>
              </a:rPr>
              <a:t>many years a biodynamic food distributor and store owner </a:t>
            </a:r>
            <a:r>
              <a:rPr lang="en-GB" sz="2000" dirty="0" smtClean="0">
                <a:solidFill>
                  <a:schemeClr val="accent4">
                    <a:lumMod val="50000"/>
                  </a:schemeClr>
                </a:solidFill>
                <a:latin typeface="Verdana" charset="0"/>
                <a:ea typeface="Verdana" charset="0"/>
                <a:cs typeface="Verdana" charset="0"/>
              </a:rPr>
              <a:t/>
            </a:r>
            <a:br>
              <a:rPr lang="en-GB" sz="2000" dirty="0" smtClean="0">
                <a:solidFill>
                  <a:schemeClr val="accent4">
                    <a:lumMod val="50000"/>
                  </a:schemeClr>
                </a:solidFill>
                <a:latin typeface="Verdana" charset="0"/>
                <a:ea typeface="Verdana" charset="0"/>
                <a:cs typeface="Verdana" charset="0"/>
              </a:rPr>
            </a:br>
            <a:r>
              <a:rPr lang="en-GB" sz="2000" dirty="0" smtClean="0">
                <a:solidFill>
                  <a:schemeClr val="accent4">
                    <a:lumMod val="50000"/>
                  </a:schemeClr>
                </a:solidFill>
                <a:latin typeface="Verdana" charset="0"/>
                <a:ea typeface="Verdana" charset="0"/>
                <a:cs typeface="Verdana" charset="0"/>
              </a:rPr>
              <a:t>– </a:t>
            </a:r>
            <a:r>
              <a:rPr lang="en-GB" sz="2000" dirty="0">
                <a:solidFill>
                  <a:schemeClr val="accent4">
                    <a:lumMod val="50000"/>
                  </a:schemeClr>
                </a:solidFill>
                <a:latin typeface="Verdana" charset="0"/>
                <a:ea typeface="Verdana" charset="0"/>
                <a:cs typeface="Verdana" charset="0"/>
              </a:rPr>
              <a:t>served on standards committees of Biodynamic Association </a:t>
            </a:r>
            <a:r>
              <a:rPr lang="en-GB" sz="2000" dirty="0" smtClean="0">
                <a:solidFill>
                  <a:schemeClr val="accent4">
                    <a:lumMod val="50000"/>
                  </a:schemeClr>
                </a:solidFill>
                <a:latin typeface="Verdana" charset="0"/>
                <a:ea typeface="Verdana" charset="0"/>
                <a:cs typeface="Verdana" charset="0"/>
              </a:rPr>
              <a:t>and </a:t>
            </a:r>
            <a:r>
              <a:rPr lang="en-GB" sz="2000" dirty="0">
                <a:solidFill>
                  <a:schemeClr val="accent4">
                    <a:lumMod val="50000"/>
                  </a:schemeClr>
                </a:solidFill>
                <a:latin typeface="Verdana" charset="0"/>
                <a:ea typeface="Verdana" charset="0"/>
                <a:cs typeface="Verdana" charset="0"/>
              </a:rPr>
              <a:t/>
            </a:r>
            <a:br>
              <a:rPr lang="en-GB" sz="2000" dirty="0">
                <a:solidFill>
                  <a:schemeClr val="accent4">
                    <a:lumMod val="50000"/>
                  </a:schemeClr>
                </a:solidFill>
                <a:latin typeface="Verdana" charset="0"/>
                <a:ea typeface="Verdana" charset="0"/>
                <a:cs typeface="Verdana" charset="0"/>
              </a:rPr>
            </a:br>
            <a:r>
              <a:rPr lang="en-GB" sz="2000" dirty="0">
                <a:solidFill>
                  <a:schemeClr val="accent4">
                    <a:lumMod val="50000"/>
                  </a:schemeClr>
                </a:solidFill>
                <a:latin typeface="Verdana" charset="0"/>
                <a:ea typeface="Verdana" charset="0"/>
                <a:cs typeface="Verdana" charset="0"/>
              </a:rPr>
              <a:t>  </a:t>
            </a:r>
            <a:r>
              <a:rPr lang="en-GB" sz="2000" dirty="0" smtClean="0">
                <a:solidFill>
                  <a:schemeClr val="accent4">
                    <a:lumMod val="50000"/>
                  </a:schemeClr>
                </a:solidFill>
                <a:latin typeface="Verdana" charset="0"/>
                <a:ea typeface="Verdana" charset="0"/>
                <a:cs typeface="Verdana" charset="0"/>
              </a:rPr>
              <a:t> and </a:t>
            </a:r>
            <a:r>
              <a:rPr lang="en-GB" sz="2000" dirty="0">
                <a:solidFill>
                  <a:schemeClr val="accent4">
                    <a:lumMod val="50000"/>
                  </a:schemeClr>
                </a:solidFill>
                <a:latin typeface="Verdana" charset="0"/>
                <a:ea typeface="Verdana" charset="0"/>
                <a:cs typeface="Verdana" charset="0"/>
              </a:rPr>
              <a:t>Soil </a:t>
            </a:r>
            <a:r>
              <a:rPr lang="en-GB" sz="2000" dirty="0" smtClean="0">
                <a:solidFill>
                  <a:schemeClr val="accent4">
                    <a:lumMod val="50000"/>
                  </a:schemeClr>
                </a:solidFill>
                <a:latin typeface="Verdana" charset="0"/>
                <a:ea typeface="Verdana" charset="0"/>
                <a:cs typeface="Verdana" charset="0"/>
              </a:rPr>
              <a:t>Association </a:t>
            </a:r>
            <a:r>
              <a:rPr lang="en-GB" sz="2000" dirty="0">
                <a:solidFill>
                  <a:schemeClr val="accent4">
                    <a:lumMod val="50000"/>
                  </a:schemeClr>
                </a:solidFill>
                <a:latin typeface="Verdana" charset="0"/>
                <a:ea typeface="Verdana" charset="0"/>
                <a:cs typeface="Verdana" charset="0"/>
              </a:rPr>
              <a:t>in </a:t>
            </a:r>
            <a:r>
              <a:rPr lang="en-GB" sz="2000" dirty="0" smtClean="0">
                <a:solidFill>
                  <a:schemeClr val="accent4">
                    <a:lumMod val="50000"/>
                  </a:schemeClr>
                </a:solidFill>
                <a:latin typeface="Verdana" charset="0"/>
                <a:ea typeface="Verdana" charset="0"/>
                <a:cs typeface="Verdana" charset="0"/>
              </a:rPr>
              <a:t>UK</a:t>
            </a:r>
            <a:br>
              <a:rPr lang="en-GB" sz="2000" dirty="0" smtClean="0">
                <a:solidFill>
                  <a:schemeClr val="accent4">
                    <a:lumMod val="50000"/>
                  </a:schemeClr>
                </a:solidFill>
                <a:latin typeface="Verdana" charset="0"/>
                <a:ea typeface="Verdana" charset="0"/>
                <a:cs typeface="Verdana" charset="0"/>
              </a:rPr>
            </a:br>
            <a:r>
              <a:rPr lang="en-GB" sz="2000" dirty="0">
                <a:solidFill>
                  <a:schemeClr val="accent4">
                    <a:lumMod val="50000"/>
                  </a:schemeClr>
                </a:solidFill>
                <a:latin typeface="Verdana" charset="0"/>
                <a:ea typeface="Verdana" charset="0"/>
                <a:cs typeface="Verdana" charset="0"/>
              </a:rPr>
              <a:t>– member of L’Aubier Farm Association, Switzerland since </a:t>
            </a:r>
            <a:r>
              <a:rPr lang="en-GB" sz="2000" dirty="0" smtClean="0">
                <a:solidFill>
                  <a:schemeClr val="accent4">
                    <a:lumMod val="50000"/>
                  </a:schemeClr>
                </a:solidFill>
                <a:latin typeface="Verdana" charset="0"/>
                <a:ea typeface="Verdana" charset="0"/>
                <a:cs typeface="Verdana" charset="0"/>
              </a:rPr>
              <a:t>1985</a:t>
            </a:r>
            <a:br>
              <a:rPr lang="en-GB" sz="2000" dirty="0" smtClean="0">
                <a:solidFill>
                  <a:schemeClr val="accent4">
                    <a:lumMod val="50000"/>
                  </a:schemeClr>
                </a:solidFill>
                <a:latin typeface="Verdana" charset="0"/>
                <a:ea typeface="Verdana" charset="0"/>
                <a:cs typeface="Verdana" charset="0"/>
              </a:rPr>
            </a:br>
            <a:r>
              <a:rPr lang="en-GB" sz="2000" dirty="0" smtClean="0">
                <a:solidFill>
                  <a:schemeClr val="accent4">
                    <a:lumMod val="50000"/>
                  </a:schemeClr>
                </a:solidFill>
                <a:latin typeface="Verdana" charset="0"/>
                <a:ea typeface="Verdana" charset="0"/>
                <a:cs typeface="Verdana" charset="0"/>
              </a:rPr>
              <a:t>– </a:t>
            </a:r>
            <a:r>
              <a:rPr lang="en-GB" sz="2000" dirty="0">
                <a:solidFill>
                  <a:schemeClr val="accent4">
                    <a:lumMod val="50000"/>
                  </a:schemeClr>
                </a:solidFill>
                <a:latin typeface="Verdana" charset="0"/>
                <a:ea typeface="Verdana" charset="0"/>
                <a:cs typeface="Verdana" charset="0"/>
              </a:rPr>
              <a:t>co-creator of </a:t>
            </a:r>
            <a:r>
              <a:rPr lang="en-GB" sz="2000" dirty="0">
                <a:solidFill>
                  <a:schemeClr val="accent4">
                    <a:lumMod val="50000"/>
                  </a:schemeClr>
                </a:solidFill>
                <a:latin typeface="Verdana" charset="0"/>
                <a:ea typeface="Verdana" charset="0"/>
                <a:cs typeface="Verdana" charset="0"/>
                <a:hlinkClick r:id="rId2"/>
              </a:rPr>
              <a:t>(ae) Guarantee Mark </a:t>
            </a:r>
            <a:r>
              <a:rPr lang="en-GB" sz="2000" dirty="0">
                <a:solidFill>
                  <a:schemeClr val="accent4">
                    <a:lumMod val="50000"/>
                  </a:schemeClr>
                </a:solidFill>
                <a:latin typeface="Verdana" charset="0"/>
                <a:ea typeface="Verdana" charset="0"/>
                <a:cs typeface="Verdana" charset="0"/>
              </a:rPr>
              <a:t/>
            </a:r>
            <a:br>
              <a:rPr lang="en-GB" sz="2000" dirty="0">
                <a:solidFill>
                  <a:schemeClr val="accent4">
                    <a:lumMod val="50000"/>
                  </a:schemeClr>
                </a:solidFill>
                <a:latin typeface="Verdana" charset="0"/>
                <a:ea typeface="Verdana" charset="0"/>
                <a:cs typeface="Verdana" charset="0"/>
              </a:rPr>
            </a:br>
            <a:r>
              <a:rPr lang="en-GB" sz="2000" dirty="0" smtClean="0">
                <a:solidFill>
                  <a:schemeClr val="accent4">
                    <a:lumMod val="50000"/>
                  </a:schemeClr>
                </a:solidFill>
                <a:latin typeface="Verdana" charset="0"/>
                <a:ea typeface="Verdana" charset="0"/>
                <a:cs typeface="Verdana" charset="0"/>
              </a:rPr>
              <a:t>– </a:t>
            </a:r>
            <a:r>
              <a:rPr lang="en-GB" sz="2000" dirty="0" err="1" smtClean="0">
                <a:solidFill>
                  <a:schemeClr val="accent4">
                    <a:lumMod val="50000"/>
                  </a:schemeClr>
                </a:solidFill>
                <a:latin typeface="Verdana" charset="0"/>
                <a:ea typeface="Verdana" charset="0"/>
                <a:cs typeface="Verdana" charset="0"/>
              </a:rPr>
              <a:t>Phd</a:t>
            </a:r>
            <a:r>
              <a:rPr lang="en-GB" sz="2000" dirty="0" smtClean="0">
                <a:solidFill>
                  <a:schemeClr val="accent4">
                    <a:lumMod val="50000"/>
                  </a:schemeClr>
                </a:solidFill>
                <a:latin typeface="Verdana" charset="0"/>
                <a:ea typeface="Verdana" charset="0"/>
                <a:cs typeface="Verdana" charset="0"/>
              </a:rPr>
              <a:t>. </a:t>
            </a:r>
            <a:r>
              <a:rPr lang="en-GB" sz="2000" dirty="0">
                <a:solidFill>
                  <a:schemeClr val="accent4">
                    <a:lumMod val="50000"/>
                  </a:schemeClr>
                </a:solidFill>
                <a:latin typeface="Verdana" charset="0"/>
                <a:ea typeface="Verdana" charset="0"/>
                <a:cs typeface="Verdana" charset="0"/>
              </a:rPr>
              <a:t>in </a:t>
            </a:r>
            <a:r>
              <a:rPr lang="en-GB" sz="2000" dirty="0" smtClean="0">
                <a:solidFill>
                  <a:schemeClr val="accent4">
                    <a:lumMod val="50000"/>
                  </a:schemeClr>
                </a:solidFill>
                <a:latin typeface="Verdana" charset="0"/>
                <a:ea typeface="Verdana" charset="0"/>
                <a:cs typeface="Verdana" charset="0"/>
              </a:rPr>
              <a:t>Finance </a:t>
            </a:r>
            <a:r>
              <a:rPr lang="en-GB" sz="2000" dirty="0">
                <a:solidFill>
                  <a:schemeClr val="accent4">
                    <a:lumMod val="50000"/>
                  </a:schemeClr>
                </a:solidFill>
                <a:latin typeface="Verdana" charset="0"/>
                <a:ea typeface="Verdana" charset="0"/>
                <a:cs typeface="Verdana" charset="0"/>
              </a:rPr>
              <a:t>and </a:t>
            </a:r>
            <a:r>
              <a:rPr lang="en-GB" sz="2000" dirty="0" smtClean="0">
                <a:solidFill>
                  <a:schemeClr val="accent4">
                    <a:lumMod val="50000"/>
                  </a:schemeClr>
                </a:solidFill>
                <a:latin typeface="Verdana" charset="0"/>
                <a:ea typeface="Verdana" charset="0"/>
                <a:cs typeface="Verdana" charset="0"/>
              </a:rPr>
              <a:t>Banking </a:t>
            </a:r>
            <a:r>
              <a:rPr lang="en-GB" sz="2000" dirty="0">
                <a:solidFill>
                  <a:schemeClr val="accent4">
                    <a:lumMod val="50000"/>
                  </a:schemeClr>
                </a:solidFill>
                <a:latin typeface="Verdana" charset="0"/>
                <a:ea typeface="Verdana" charset="0"/>
                <a:cs typeface="Verdana" charset="0"/>
              </a:rPr>
              <a:t>/ </a:t>
            </a:r>
            <a:r>
              <a:rPr lang="en-GB" sz="2000" dirty="0" smtClean="0">
                <a:solidFill>
                  <a:schemeClr val="accent4">
                    <a:lumMod val="50000"/>
                  </a:schemeClr>
                </a:solidFill>
                <a:latin typeface="Verdana" charset="0"/>
                <a:ea typeface="Verdana" charset="0"/>
                <a:cs typeface="Verdana" charset="0"/>
              </a:rPr>
              <a:t>City </a:t>
            </a:r>
            <a:r>
              <a:rPr lang="en-GB" sz="2000" dirty="0">
                <a:solidFill>
                  <a:schemeClr val="accent4">
                    <a:lumMod val="50000"/>
                  </a:schemeClr>
                </a:solidFill>
                <a:latin typeface="Verdana" charset="0"/>
                <a:ea typeface="Verdana" charset="0"/>
                <a:cs typeface="Verdana" charset="0"/>
              </a:rPr>
              <a:t>B</a:t>
            </a:r>
            <a:r>
              <a:rPr lang="en-GB" sz="2000" dirty="0" smtClean="0">
                <a:solidFill>
                  <a:schemeClr val="accent4">
                    <a:lumMod val="50000"/>
                  </a:schemeClr>
                </a:solidFill>
                <a:latin typeface="Verdana" charset="0"/>
                <a:ea typeface="Verdana" charset="0"/>
                <a:cs typeface="Verdana" charset="0"/>
              </a:rPr>
              <a:t>usiness </a:t>
            </a:r>
            <a:r>
              <a:rPr lang="en-GB" sz="2000" dirty="0">
                <a:solidFill>
                  <a:schemeClr val="accent4">
                    <a:lumMod val="50000"/>
                  </a:schemeClr>
                </a:solidFill>
                <a:latin typeface="Verdana" charset="0"/>
                <a:ea typeface="Verdana" charset="0"/>
                <a:cs typeface="Verdana" charset="0"/>
              </a:rPr>
              <a:t>S</a:t>
            </a:r>
            <a:r>
              <a:rPr lang="en-GB" sz="2000" dirty="0" smtClean="0">
                <a:solidFill>
                  <a:schemeClr val="accent4">
                    <a:lumMod val="50000"/>
                  </a:schemeClr>
                </a:solidFill>
                <a:latin typeface="Verdana" charset="0"/>
                <a:ea typeface="Verdana" charset="0"/>
                <a:cs typeface="Verdana" charset="0"/>
              </a:rPr>
              <a:t>chool</a:t>
            </a:r>
            <a:r>
              <a:rPr lang="en-GB" sz="2000" dirty="0">
                <a:solidFill>
                  <a:schemeClr val="accent4">
                    <a:lumMod val="50000"/>
                  </a:schemeClr>
                </a:solidFill>
                <a:latin typeface="Verdana" charset="0"/>
                <a:ea typeface="Verdana" charset="0"/>
                <a:cs typeface="Verdana" charset="0"/>
              </a:rPr>
              <a:t>, London</a:t>
            </a:r>
            <a:br>
              <a:rPr lang="en-GB" sz="2000" dirty="0">
                <a:solidFill>
                  <a:schemeClr val="accent4">
                    <a:lumMod val="50000"/>
                  </a:schemeClr>
                </a:solidFill>
                <a:latin typeface="Verdana" charset="0"/>
                <a:ea typeface="Verdana" charset="0"/>
                <a:cs typeface="Verdana" charset="0"/>
              </a:rPr>
            </a:br>
            <a:r>
              <a:rPr lang="en-GB" sz="2000" dirty="0">
                <a:solidFill>
                  <a:schemeClr val="accent4">
                    <a:lumMod val="50000"/>
                  </a:schemeClr>
                </a:solidFill>
                <a:latin typeface="Verdana" charset="0"/>
                <a:ea typeface="Verdana" charset="0"/>
                <a:cs typeface="Verdana" charset="0"/>
              </a:rPr>
              <a:t>– convenor of </a:t>
            </a:r>
            <a:r>
              <a:rPr lang="en-GB" sz="2000" dirty="0">
                <a:solidFill>
                  <a:schemeClr val="accent4">
                    <a:lumMod val="50000"/>
                  </a:schemeClr>
                </a:solidFill>
                <a:latin typeface="Verdana" charset="0"/>
                <a:ea typeface="Verdana" charset="0"/>
                <a:cs typeface="Verdana" charset="0"/>
                <a:hlinkClick r:id="rId3"/>
              </a:rPr>
              <a:t>Economics Conference of the </a:t>
            </a:r>
            <a:r>
              <a:rPr lang="en-GB" sz="2000" dirty="0" smtClean="0">
                <a:solidFill>
                  <a:schemeClr val="accent4">
                    <a:lumMod val="50000"/>
                  </a:schemeClr>
                </a:solidFill>
                <a:latin typeface="Verdana" charset="0"/>
                <a:ea typeface="Verdana" charset="0"/>
                <a:cs typeface="Verdana" charset="0"/>
                <a:hlinkClick r:id="rId3"/>
              </a:rPr>
              <a:t>Goetheanum</a:t>
            </a:r>
            <a:r>
              <a:rPr lang="en-GB" sz="2000" dirty="0">
                <a:solidFill>
                  <a:schemeClr val="accent4">
                    <a:lumMod val="50000"/>
                  </a:schemeClr>
                </a:solidFill>
                <a:latin typeface="Verdana" charset="0"/>
                <a:ea typeface="Verdana" charset="0"/>
                <a:cs typeface="Verdana" charset="0"/>
              </a:rPr>
              <a:t/>
            </a:r>
            <a:br>
              <a:rPr lang="en-GB" sz="2000" dirty="0">
                <a:solidFill>
                  <a:schemeClr val="accent4">
                    <a:lumMod val="50000"/>
                  </a:schemeClr>
                </a:solidFill>
                <a:latin typeface="Verdana" charset="0"/>
                <a:ea typeface="Verdana" charset="0"/>
                <a:cs typeface="Verdana" charset="0"/>
              </a:rPr>
            </a:br>
            <a:r>
              <a:rPr lang="en-GB" sz="2000" dirty="0" smtClean="0">
                <a:solidFill>
                  <a:schemeClr val="accent4">
                    <a:lumMod val="50000"/>
                  </a:schemeClr>
                </a:solidFill>
                <a:latin typeface="Verdana" charset="0"/>
                <a:ea typeface="Verdana" charset="0"/>
                <a:cs typeface="Verdana" charset="0"/>
              </a:rPr>
              <a:t>– </a:t>
            </a:r>
            <a:r>
              <a:rPr lang="en-GB" sz="2000" dirty="0">
                <a:solidFill>
                  <a:schemeClr val="accent4">
                    <a:lumMod val="50000"/>
                  </a:schemeClr>
                </a:solidFill>
                <a:latin typeface="Verdana" charset="0"/>
                <a:ea typeface="Verdana" charset="0"/>
                <a:cs typeface="Verdana" charset="0"/>
              </a:rPr>
              <a:t>author: </a:t>
            </a:r>
            <a:r>
              <a:rPr lang="en-GB" sz="2000" i="1" dirty="0" smtClean="0">
                <a:solidFill>
                  <a:schemeClr val="accent4">
                    <a:lumMod val="50000"/>
                  </a:schemeClr>
                </a:solidFill>
                <a:latin typeface="Verdana" charset="0"/>
                <a:ea typeface="Verdana" charset="0"/>
                <a:cs typeface="Verdana" charset="0"/>
                <a:hlinkClick r:id="rId4"/>
              </a:rPr>
              <a:t>Seed </a:t>
            </a:r>
            <a:r>
              <a:rPr lang="en-GB" sz="2000" i="1" dirty="0">
                <a:solidFill>
                  <a:schemeClr val="accent4">
                    <a:lumMod val="50000"/>
                  </a:schemeClr>
                </a:solidFill>
                <a:latin typeface="Verdana" charset="0"/>
                <a:ea typeface="Verdana" charset="0"/>
                <a:cs typeface="Verdana" charset="0"/>
                <a:hlinkClick r:id="rId4"/>
              </a:rPr>
              <a:t>C</a:t>
            </a:r>
            <a:r>
              <a:rPr lang="en-GB" sz="2000" i="1" dirty="0" smtClean="0">
                <a:solidFill>
                  <a:schemeClr val="accent4">
                    <a:lumMod val="50000"/>
                  </a:schemeClr>
                </a:solidFill>
                <a:latin typeface="Verdana" charset="0"/>
                <a:ea typeface="Verdana" charset="0"/>
                <a:cs typeface="Verdana" charset="0"/>
                <a:hlinkClick r:id="rId4"/>
              </a:rPr>
              <a:t>orn </a:t>
            </a:r>
            <a:r>
              <a:rPr lang="en-GB" sz="2000" i="1" dirty="0">
                <a:solidFill>
                  <a:schemeClr val="accent4">
                    <a:lumMod val="50000"/>
                  </a:schemeClr>
                </a:solidFill>
                <a:latin typeface="Verdana" charset="0"/>
                <a:ea typeface="Verdana" charset="0"/>
                <a:cs typeface="Verdana" charset="0"/>
                <a:hlinkClick r:id="rId4"/>
              </a:rPr>
              <a:t>–</a:t>
            </a:r>
            <a:r>
              <a:rPr lang="en-GB" sz="2000" i="1" dirty="0" smtClean="0">
                <a:solidFill>
                  <a:schemeClr val="accent4">
                    <a:lumMod val="50000"/>
                  </a:schemeClr>
                </a:solidFill>
                <a:latin typeface="Verdana" charset="0"/>
                <a:ea typeface="Verdana" charset="0"/>
                <a:cs typeface="Verdana" charset="0"/>
                <a:hlinkClick r:id="rId4"/>
              </a:rPr>
              <a:t> </a:t>
            </a:r>
            <a:r>
              <a:rPr lang="en-GB" sz="2000" i="1" dirty="0">
                <a:solidFill>
                  <a:schemeClr val="accent4">
                    <a:lumMod val="50000"/>
                  </a:schemeClr>
                </a:solidFill>
                <a:latin typeface="Verdana" charset="0"/>
                <a:ea typeface="Verdana" charset="0"/>
                <a:cs typeface="Verdana" charset="0"/>
                <a:hlinkClick r:id="rId4"/>
              </a:rPr>
              <a:t>the economics of </a:t>
            </a:r>
            <a:r>
              <a:rPr lang="en-GB" sz="2000" i="1" dirty="0" smtClean="0">
                <a:solidFill>
                  <a:schemeClr val="accent4">
                    <a:lumMod val="50000"/>
                  </a:schemeClr>
                </a:solidFill>
                <a:latin typeface="Verdana" charset="0"/>
                <a:ea typeface="Verdana" charset="0"/>
                <a:cs typeface="Verdana" charset="0"/>
                <a:hlinkClick r:id="rId4"/>
              </a:rPr>
              <a:t>farming</a:t>
            </a:r>
            <a:r>
              <a:rPr lang="en-GB" sz="2000" i="1" dirty="0" smtClean="0">
                <a:solidFill>
                  <a:schemeClr val="accent4">
                    <a:lumMod val="50000"/>
                  </a:schemeClr>
                </a:solidFill>
                <a:latin typeface="Verdana" charset="0"/>
                <a:ea typeface="Verdana" charset="0"/>
                <a:cs typeface="Verdana" charset="0"/>
              </a:rPr>
              <a:t>; </a:t>
            </a:r>
            <a:r>
              <a:rPr lang="en-GB" sz="2000" i="1" dirty="0">
                <a:solidFill>
                  <a:schemeClr val="accent4">
                    <a:lumMod val="50000"/>
                  </a:schemeClr>
                </a:solidFill>
                <a:latin typeface="Verdana" charset="0"/>
                <a:ea typeface="Verdana" charset="0"/>
                <a:cs typeface="Verdana" charset="0"/>
                <a:hlinkClick r:id="rId5"/>
              </a:rPr>
              <a:t>Finance at the </a:t>
            </a:r>
            <a:r>
              <a:rPr lang="en-GB" sz="2000" i="1" dirty="0" smtClean="0">
                <a:solidFill>
                  <a:schemeClr val="accent4">
                    <a:lumMod val="50000"/>
                  </a:schemeClr>
                </a:solidFill>
                <a:latin typeface="Verdana" charset="0"/>
                <a:ea typeface="Verdana" charset="0"/>
                <a:cs typeface="Verdana" charset="0"/>
                <a:hlinkClick r:id="rId5"/>
              </a:rPr>
              <a:t/>
            </a:r>
            <a:br>
              <a:rPr lang="en-GB" sz="2000" i="1" dirty="0" smtClean="0">
                <a:solidFill>
                  <a:schemeClr val="accent4">
                    <a:lumMod val="50000"/>
                  </a:schemeClr>
                </a:solidFill>
                <a:latin typeface="Verdana" charset="0"/>
                <a:ea typeface="Verdana" charset="0"/>
                <a:cs typeface="Verdana" charset="0"/>
                <a:hlinkClick r:id="rId5"/>
              </a:rPr>
            </a:br>
            <a:r>
              <a:rPr lang="en-GB" sz="2000" i="1" u="sng" dirty="0" smtClean="0">
                <a:solidFill>
                  <a:schemeClr val="accent4">
                    <a:lumMod val="50000"/>
                  </a:schemeClr>
                </a:solidFill>
                <a:latin typeface="Verdana" charset="0"/>
                <a:ea typeface="Verdana" charset="0"/>
                <a:cs typeface="Verdana" charset="0"/>
                <a:hlinkClick r:id="rId5"/>
              </a:rPr>
              <a:t>   </a:t>
            </a:r>
            <a:r>
              <a:rPr lang="en-GB" sz="2000" i="1" dirty="0" smtClean="0">
                <a:solidFill>
                  <a:schemeClr val="accent4">
                    <a:lumMod val="50000"/>
                  </a:schemeClr>
                </a:solidFill>
                <a:latin typeface="Verdana" charset="0"/>
                <a:ea typeface="Verdana" charset="0"/>
                <a:cs typeface="Verdana" charset="0"/>
                <a:hlinkClick r:id="rId5"/>
              </a:rPr>
              <a:t>Threshold</a:t>
            </a:r>
            <a:r>
              <a:rPr lang="en-GB" sz="2000" dirty="0">
                <a:solidFill>
                  <a:schemeClr val="accent4">
                    <a:lumMod val="50000"/>
                  </a:schemeClr>
                </a:solidFill>
                <a:latin typeface="Verdana" charset="0"/>
                <a:ea typeface="Verdana" charset="0"/>
                <a:cs typeface="Verdana" charset="0"/>
              </a:rPr>
              <a:t>; </a:t>
            </a:r>
            <a:br>
              <a:rPr lang="en-GB" sz="2000" dirty="0">
                <a:solidFill>
                  <a:schemeClr val="accent4">
                    <a:lumMod val="50000"/>
                  </a:schemeClr>
                </a:solidFill>
                <a:latin typeface="Verdana" charset="0"/>
                <a:ea typeface="Verdana" charset="0"/>
                <a:cs typeface="Verdana" charset="0"/>
              </a:rPr>
            </a:br>
            <a:r>
              <a:rPr lang="en-GB" sz="2000" dirty="0" smtClean="0">
                <a:solidFill>
                  <a:schemeClr val="accent4">
                    <a:lumMod val="50000"/>
                  </a:schemeClr>
                </a:solidFill>
                <a:latin typeface="Verdana" charset="0"/>
                <a:ea typeface="Verdana" charset="0"/>
                <a:cs typeface="Verdana" charset="0"/>
              </a:rPr>
              <a:t>– </a:t>
            </a:r>
            <a:r>
              <a:rPr lang="en-GB" sz="2000" dirty="0">
                <a:solidFill>
                  <a:schemeClr val="accent4">
                    <a:lumMod val="50000"/>
                  </a:schemeClr>
                </a:solidFill>
                <a:latin typeface="Verdana" charset="0"/>
                <a:ea typeface="Verdana" charset="0"/>
                <a:cs typeface="Verdana" charset="0"/>
              </a:rPr>
              <a:t>currently working on land tenure questions in the </a:t>
            </a:r>
            <a:r>
              <a:rPr lang="en-GB" sz="2000" dirty="0" smtClean="0">
                <a:solidFill>
                  <a:schemeClr val="accent4">
                    <a:lumMod val="50000"/>
                  </a:schemeClr>
                </a:solidFill>
                <a:latin typeface="Verdana" charset="0"/>
                <a:ea typeface="Verdana" charset="0"/>
                <a:cs typeface="Verdana" charset="0"/>
              </a:rPr>
              <a:t>USA, Brazil</a:t>
            </a:r>
            <a:r>
              <a:rPr lang="en-GB" sz="2000" dirty="0">
                <a:solidFill>
                  <a:schemeClr val="accent4">
                    <a:lumMod val="50000"/>
                  </a:schemeClr>
                </a:solidFill>
                <a:latin typeface="Verdana" charset="0"/>
                <a:ea typeface="Verdana" charset="0"/>
                <a:cs typeface="Verdana" charset="0"/>
              </a:rPr>
              <a:t>, </a:t>
            </a:r>
            <a:br>
              <a:rPr lang="en-GB" sz="2000" dirty="0">
                <a:solidFill>
                  <a:schemeClr val="accent4">
                    <a:lumMod val="50000"/>
                  </a:schemeClr>
                </a:solidFill>
                <a:latin typeface="Verdana" charset="0"/>
                <a:ea typeface="Verdana" charset="0"/>
                <a:cs typeface="Verdana" charset="0"/>
              </a:rPr>
            </a:br>
            <a:r>
              <a:rPr lang="en-GB" sz="2000" dirty="0" smtClean="0">
                <a:solidFill>
                  <a:schemeClr val="accent4">
                    <a:lumMod val="50000"/>
                  </a:schemeClr>
                </a:solidFill>
                <a:latin typeface="Verdana" charset="0"/>
                <a:ea typeface="Verdana" charset="0"/>
                <a:cs typeface="Verdana" charset="0"/>
              </a:rPr>
              <a:t>   Mexico </a:t>
            </a:r>
            <a:r>
              <a:rPr lang="en-GB" sz="2000" dirty="0">
                <a:solidFill>
                  <a:schemeClr val="accent4">
                    <a:lumMod val="50000"/>
                  </a:schemeClr>
                </a:solidFill>
                <a:latin typeface="Verdana" charset="0"/>
                <a:ea typeface="Verdana" charset="0"/>
                <a:cs typeface="Verdana" charset="0"/>
              </a:rPr>
              <a:t>and elsewhere</a:t>
            </a:r>
            <a:r>
              <a:rPr lang="en-GB" sz="2000" dirty="0" smtClean="0">
                <a:solidFill>
                  <a:schemeClr val="accent4">
                    <a:lumMod val="50000"/>
                  </a:schemeClr>
                </a:solidFill>
                <a:latin typeface="Verdana" charset="0"/>
                <a:ea typeface="Verdana" charset="0"/>
                <a:cs typeface="Verdana" charset="0"/>
              </a:rPr>
              <a:t>.</a:t>
            </a:r>
          </a:p>
          <a:p>
            <a:pPr algn="l"/>
            <a:endParaRPr lang="en-GB" dirty="0">
              <a:solidFill>
                <a:schemeClr val="accent4">
                  <a:lumMod val="50000"/>
                </a:schemeClr>
              </a:solidFill>
              <a:latin typeface="Verdana" charset="0"/>
              <a:ea typeface="Verdana" charset="0"/>
              <a:cs typeface="Verdana" charset="0"/>
            </a:endParaRPr>
          </a:p>
        </p:txBody>
      </p:sp>
      <p:sp>
        <p:nvSpPr>
          <p:cNvPr id="7" name="Title 6"/>
          <p:cNvSpPr>
            <a:spLocks noGrp="1" noChangeAspect="1"/>
          </p:cNvSpPr>
          <p:nvPr>
            <p:ph type="ctrTitle"/>
          </p:nvPr>
        </p:nvSpPr>
        <p:spPr>
          <a:xfrm rot="16200000">
            <a:off x="-1501598" y="2755926"/>
            <a:ext cx="5709753" cy="1283428"/>
          </a:xfrm>
          <a:prstGeom prst="rect">
            <a:avLst/>
          </a:prstGeom>
          <a:solidFill>
            <a:srgbClr val="363636"/>
          </a:solidFill>
        </p:spPr>
        <p:txBody>
          <a:bodyPr wrap="square">
            <a:spAutoFit/>
          </a:bodyPr>
          <a:lstStyle/>
          <a:p>
            <a:pPr lvl="0" algn="l" defTabSz="914400" eaLnBrk="0" fontAlgn="base" hangingPunct="0">
              <a:spcBef>
                <a:spcPct val="0"/>
              </a:spcBef>
              <a:spcAft>
                <a:spcPct val="0"/>
              </a:spcAft>
            </a:pPr>
            <a:endParaRPr lang="en-GB" altLang="x-none" sz="1400" b="1" dirty="0" smtClean="0">
              <a:solidFill>
                <a:schemeClr val="bg1"/>
              </a:solidFill>
              <a:latin typeface="Verdana" charset="0"/>
              <a:ea typeface="Verdana" charset="0"/>
              <a:cs typeface="Verdana" charset="0"/>
            </a:endParaRPr>
          </a:p>
          <a:p>
            <a:pPr lvl="0" algn="l" defTabSz="914400" eaLnBrk="0" fontAlgn="base" hangingPunct="0">
              <a:spcBef>
                <a:spcPct val="0"/>
              </a:spcBef>
              <a:spcAft>
                <a:spcPct val="0"/>
              </a:spcAft>
            </a:pPr>
            <a:r>
              <a:rPr lang="x-none" altLang="x-none" sz="1400" b="1" dirty="0" smtClean="0">
                <a:solidFill>
                  <a:schemeClr val="bg1"/>
                </a:solidFill>
                <a:latin typeface="Verdana" charset="0"/>
                <a:ea typeface="Verdana" charset="0"/>
                <a:cs typeface="Verdana" charset="0"/>
              </a:rPr>
              <a:t>The </a:t>
            </a:r>
            <a:r>
              <a:rPr lang="x-none" altLang="x-none" sz="1400" b="1" dirty="0">
                <a:solidFill>
                  <a:schemeClr val="bg1"/>
                </a:solidFill>
                <a:latin typeface="Verdana" charset="0"/>
                <a:ea typeface="Verdana" charset="0"/>
                <a:cs typeface="Verdana" charset="0"/>
              </a:rPr>
              <a:t>Economics of </a:t>
            </a:r>
            <a:r>
              <a:rPr lang="x-none" altLang="x-none" sz="1400" b="1" dirty="0" smtClean="0">
                <a:solidFill>
                  <a:schemeClr val="bg1"/>
                </a:solidFill>
                <a:latin typeface="Verdana" charset="0"/>
                <a:ea typeface="Verdana" charset="0"/>
                <a:cs typeface="Verdana" charset="0"/>
              </a:rPr>
              <a:t>Farming</a:t>
            </a:r>
            <a:r>
              <a:rPr lang="en-GB" altLang="x-none" sz="1400" b="1" dirty="0" smtClean="0">
                <a:solidFill>
                  <a:schemeClr val="bg1"/>
                </a:solidFill>
                <a:latin typeface="Verdana" charset="0"/>
                <a:ea typeface="Verdana" charset="0"/>
                <a:cs typeface="Verdana" charset="0"/>
              </a:rPr>
              <a:t>     </a:t>
            </a:r>
            <a:endParaRPr lang="x-none" altLang="x-none" sz="1400" dirty="0">
              <a:solidFill>
                <a:schemeClr val="bg1"/>
              </a:solidFill>
              <a:latin typeface="Verdana" charset="0"/>
              <a:ea typeface="Verdana" charset="0"/>
              <a:cs typeface="Verdana" charset="0"/>
            </a:endParaRPr>
          </a:p>
          <a:p>
            <a:pPr lvl="0" algn="l" defTabSz="914400" eaLnBrk="0" fontAlgn="base" hangingPunct="0">
              <a:spcBef>
                <a:spcPct val="0"/>
              </a:spcBef>
              <a:spcAft>
                <a:spcPct val="0"/>
              </a:spcAft>
            </a:pPr>
            <a:r>
              <a:rPr lang="en-GB" altLang="x-none" sz="1000" dirty="0" smtClean="0">
                <a:solidFill>
                  <a:schemeClr val="bg1"/>
                </a:solidFill>
                <a:latin typeface="Verdana" charset="0"/>
                <a:ea typeface="Verdana" charset="0"/>
                <a:cs typeface="Verdana" charset="0"/>
              </a:rPr>
              <a:t/>
            </a:r>
            <a:br>
              <a:rPr lang="en-GB" altLang="x-none" sz="1000" dirty="0" smtClean="0">
                <a:solidFill>
                  <a:schemeClr val="bg1"/>
                </a:solidFill>
                <a:latin typeface="Verdana" charset="0"/>
                <a:ea typeface="Verdana" charset="0"/>
                <a:cs typeface="Verdana" charset="0"/>
              </a:rPr>
            </a:br>
            <a:r>
              <a:rPr lang="en-GB" altLang="x-none" sz="1400" dirty="0" smtClean="0">
                <a:solidFill>
                  <a:schemeClr val="bg1"/>
                </a:solidFill>
                <a:latin typeface="Verdana" charset="0"/>
                <a:ea typeface="Verdana" charset="0"/>
                <a:cs typeface="Verdana" charset="0"/>
              </a:rPr>
              <a:t>E</a:t>
            </a:r>
            <a:r>
              <a:rPr lang="x-none" altLang="x-none" sz="1400" dirty="0" smtClean="0">
                <a:solidFill>
                  <a:schemeClr val="bg1"/>
                </a:solidFill>
                <a:latin typeface="Verdana" charset="0"/>
                <a:ea typeface="Verdana" charset="0"/>
                <a:cs typeface="Verdana" charset="0"/>
              </a:rPr>
              <a:t>conomic </a:t>
            </a:r>
            <a:r>
              <a:rPr lang="x-none" altLang="x-none" sz="1400" dirty="0">
                <a:solidFill>
                  <a:schemeClr val="bg1"/>
                </a:solidFill>
                <a:latin typeface="Verdana" charset="0"/>
                <a:ea typeface="Verdana" charset="0"/>
                <a:cs typeface="Verdana" charset="0"/>
              </a:rPr>
              <a:t>and monetary</a:t>
            </a:r>
            <a:r>
              <a:rPr lang="x-none" altLang="x-none" sz="1400" i="1" dirty="0">
                <a:solidFill>
                  <a:schemeClr val="bg1"/>
                </a:solidFill>
                <a:latin typeface="Verdana" charset="0"/>
                <a:ea typeface="Verdana" charset="0"/>
                <a:cs typeface="Verdana" charset="0"/>
              </a:rPr>
              <a:t> </a:t>
            </a:r>
            <a:r>
              <a:rPr lang="x-none" altLang="x-none" sz="1400" dirty="0" smtClean="0">
                <a:solidFill>
                  <a:schemeClr val="bg1"/>
                </a:solidFill>
                <a:latin typeface="Verdana" charset="0"/>
                <a:ea typeface="Verdana" charset="0"/>
                <a:cs typeface="Verdana" charset="0"/>
              </a:rPr>
              <a:t>historian</a:t>
            </a:r>
            <a:r>
              <a:rPr lang="en-GB" altLang="x-none" sz="1400" dirty="0" smtClean="0">
                <a:solidFill>
                  <a:schemeClr val="bg1"/>
                </a:solidFill>
                <a:latin typeface="Verdana" charset="0"/>
                <a:ea typeface="Verdana" charset="0"/>
                <a:cs typeface="Verdana" charset="0"/>
              </a:rPr>
              <a:t/>
            </a:r>
            <a:br>
              <a:rPr lang="en-GB" altLang="x-none" sz="1400" dirty="0" smtClean="0">
                <a:solidFill>
                  <a:schemeClr val="bg1"/>
                </a:solidFill>
                <a:latin typeface="Verdana" charset="0"/>
                <a:ea typeface="Verdana" charset="0"/>
                <a:cs typeface="Verdana" charset="0"/>
              </a:rPr>
            </a:br>
            <a:r>
              <a:rPr lang="en-GB" altLang="x-none" sz="600" dirty="0" smtClean="0">
                <a:solidFill>
                  <a:schemeClr val="bg1"/>
                </a:solidFill>
                <a:latin typeface="Verdana" charset="0"/>
                <a:ea typeface="Verdana" charset="0"/>
                <a:cs typeface="Verdana" charset="0"/>
              </a:rPr>
              <a:t/>
            </a:r>
            <a:br>
              <a:rPr lang="en-GB" altLang="x-none" sz="600" dirty="0" smtClean="0">
                <a:solidFill>
                  <a:schemeClr val="bg1"/>
                </a:solidFill>
                <a:latin typeface="Verdana" charset="0"/>
                <a:ea typeface="Verdana" charset="0"/>
                <a:cs typeface="Verdana" charset="0"/>
              </a:rPr>
            </a:br>
            <a:r>
              <a:rPr lang="x-none" altLang="x-none" sz="1400" i="1" dirty="0" smtClean="0">
                <a:solidFill>
                  <a:schemeClr val="bg1"/>
                </a:solidFill>
                <a:latin typeface="Verdana" charset="0"/>
                <a:ea typeface="Verdana" charset="0"/>
                <a:cs typeface="Verdana" charset="0"/>
              </a:rPr>
              <a:t>Christopher </a:t>
            </a:r>
            <a:r>
              <a:rPr lang="x-none" altLang="x-none" sz="1400" i="1" dirty="0">
                <a:solidFill>
                  <a:schemeClr val="bg1"/>
                </a:solidFill>
                <a:latin typeface="Verdana" charset="0"/>
                <a:ea typeface="Verdana" charset="0"/>
                <a:cs typeface="Verdana" charset="0"/>
              </a:rPr>
              <a:t>Houghton </a:t>
            </a:r>
            <a:r>
              <a:rPr lang="x-none" altLang="x-none" sz="1400" i="1" dirty="0" smtClean="0">
                <a:solidFill>
                  <a:schemeClr val="bg1"/>
                </a:solidFill>
                <a:latin typeface="Verdana" charset="0"/>
                <a:ea typeface="Verdana" charset="0"/>
                <a:cs typeface="Verdana" charset="0"/>
              </a:rPr>
              <a:t>Budd</a:t>
            </a:r>
          </a:p>
          <a:p>
            <a:pPr lvl="0" algn="l" defTabSz="914400" eaLnBrk="0" fontAlgn="base" hangingPunct="0">
              <a:spcBef>
                <a:spcPct val="0"/>
              </a:spcBef>
              <a:spcAft>
                <a:spcPct val="0"/>
              </a:spcAft>
            </a:pPr>
            <a:endParaRPr lang="x-none" altLang="x-none" sz="1400" dirty="0">
              <a:solidFill>
                <a:schemeClr val="bg1"/>
              </a:solidFill>
              <a:latin typeface="Verdana" charset="0"/>
              <a:ea typeface="Verdana" charset="0"/>
              <a:cs typeface="Verdana" charset="0"/>
            </a:endParaRPr>
          </a:p>
        </p:txBody>
      </p:sp>
      <p:sp>
        <p:nvSpPr>
          <p:cNvPr id="8" name="Title 1"/>
          <p:cNvSpPr txBox="1">
            <a:spLocks/>
          </p:cNvSpPr>
          <p:nvPr/>
        </p:nvSpPr>
        <p:spPr>
          <a:xfrm>
            <a:off x="2010007" y="715629"/>
            <a:ext cx="8851582" cy="65066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200" dirty="0" smtClean="0">
                <a:solidFill>
                  <a:srgbClr val="E8AF02"/>
                </a:solidFill>
                <a:latin typeface="Verdana" charset="0"/>
                <a:ea typeface="Verdana" charset="0"/>
                <a:cs typeface="Verdana" charset="0"/>
              </a:rPr>
              <a:t>The Economics of Farming</a:t>
            </a:r>
            <a:endParaRPr lang="en-US" sz="3200" dirty="0">
              <a:solidFill>
                <a:srgbClr val="E8AF02"/>
              </a:solidFill>
              <a:latin typeface="Verdana" charset="0"/>
              <a:ea typeface="Verdana" charset="0"/>
              <a:cs typeface="Verdana" charset="0"/>
            </a:endParaRPr>
          </a:p>
        </p:txBody>
      </p:sp>
      <p:pic>
        <p:nvPicPr>
          <p:cNvPr id="2" name="Picture 1"/>
          <p:cNvPicPr>
            <a:picLocks noChangeAspect="1"/>
          </p:cNvPicPr>
          <p:nvPr/>
        </p:nvPicPr>
        <p:blipFill>
          <a:blip r:embed="rId6"/>
          <a:stretch>
            <a:fillRect/>
          </a:stretch>
        </p:blipFill>
        <p:spPr>
          <a:xfrm>
            <a:off x="932225" y="684169"/>
            <a:ext cx="967235" cy="839560"/>
          </a:xfrm>
          <a:prstGeom prst="rect">
            <a:avLst/>
          </a:prstGeom>
        </p:spPr>
      </p:pic>
      <p:sp>
        <p:nvSpPr>
          <p:cNvPr id="4" name="Footer Placeholder 3"/>
          <p:cNvSpPr>
            <a:spLocks noGrp="1"/>
          </p:cNvSpPr>
          <p:nvPr>
            <p:ph type="ftr" sz="quarter" idx="11"/>
          </p:nvPr>
        </p:nvSpPr>
        <p:spPr/>
        <p:txBody>
          <a:bodyPr/>
          <a:lstStyle/>
          <a:p>
            <a:r>
              <a:rPr lang="en-US" smtClean="0"/>
              <a:t>© 2023 Christopher Houghton Budd</a:t>
            </a:r>
            <a:endParaRPr lang="en-US" dirty="0"/>
          </a:p>
        </p:txBody>
      </p:sp>
      <p:sp>
        <p:nvSpPr>
          <p:cNvPr id="5" name="Slide Number Placeholder 4"/>
          <p:cNvSpPr>
            <a:spLocks noGrp="1"/>
          </p:cNvSpPr>
          <p:nvPr>
            <p:ph type="sldNum" sz="quarter" idx="12"/>
          </p:nvPr>
        </p:nvSpPr>
        <p:spPr/>
        <p:txBody>
          <a:bodyPr/>
          <a:lstStyle/>
          <a:p>
            <a:fld id="{813E4296-39FA-5844-BB6E-DAC19F7AB25F}" type="slidenum">
              <a:rPr lang="en-US" sz="1800" smtClean="0">
                <a:latin typeface="Verdana" charset="0"/>
                <a:ea typeface="Verdana" charset="0"/>
                <a:cs typeface="Verdana" charset="0"/>
              </a:rPr>
              <a:t>15</a:t>
            </a:fld>
            <a:endParaRPr lang="en-US" sz="1800" dirty="0">
              <a:latin typeface="Verdana" charset="0"/>
              <a:ea typeface="Verdana" charset="0"/>
              <a:cs typeface="Verdana" charset="0"/>
            </a:endParaRPr>
          </a:p>
        </p:txBody>
      </p:sp>
    </p:spTree>
    <p:extLst>
      <p:ext uri="{BB962C8B-B14F-4D97-AF65-F5344CB8AC3E}">
        <p14:creationId xmlns:p14="http://schemas.microsoft.com/office/powerpoint/2010/main" val="17506770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10005" y="1625647"/>
            <a:ext cx="8851583" cy="4626869"/>
          </a:xfrm>
        </p:spPr>
        <p:txBody>
          <a:bodyPr>
            <a:normAutofit/>
          </a:bodyPr>
          <a:lstStyle/>
          <a:p>
            <a:pPr algn="l"/>
            <a:r>
              <a:rPr lang="en-GB" b="1" dirty="0" smtClean="0">
                <a:solidFill>
                  <a:schemeClr val="accent4">
                    <a:lumMod val="50000"/>
                  </a:schemeClr>
                </a:solidFill>
                <a:latin typeface="Verdana" charset="0"/>
                <a:ea typeface="Verdana" charset="0"/>
                <a:cs typeface="Verdana" charset="0"/>
              </a:rPr>
              <a:t>Contact:</a:t>
            </a:r>
          </a:p>
          <a:p>
            <a:pPr algn="l"/>
            <a:endParaRPr lang="en-GB" sz="2200" dirty="0" smtClean="0">
              <a:solidFill>
                <a:schemeClr val="accent4">
                  <a:lumMod val="50000"/>
                </a:schemeClr>
              </a:solidFill>
              <a:latin typeface="Verdana" charset="0"/>
              <a:ea typeface="Verdana" charset="0"/>
              <a:cs typeface="Verdana" charset="0"/>
            </a:endParaRPr>
          </a:p>
          <a:p>
            <a:pPr algn="l"/>
            <a:r>
              <a:rPr lang="en-GB" sz="2200" dirty="0" smtClean="0">
                <a:solidFill>
                  <a:schemeClr val="accent4">
                    <a:lumMod val="50000"/>
                  </a:schemeClr>
                </a:solidFill>
                <a:latin typeface="Verdana" charset="0"/>
                <a:ea typeface="Verdana" charset="0"/>
                <a:cs typeface="Verdana" charset="0"/>
              </a:rPr>
              <a:t>   Comments, questions always welcome at:</a:t>
            </a:r>
          </a:p>
          <a:p>
            <a:pPr algn="l"/>
            <a:r>
              <a:rPr lang="en-GB" sz="2200" dirty="0">
                <a:solidFill>
                  <a:schemeClr val="accent4">
                    <a:lumMod val="50000"/>
                  </a:schemeClr>
                </a:solidFill>
                <a:latin typeface="Verdana" charset="0"/>
                <a:ea typeface="Verdana" charset="0"/>
                <a:cs typeface="Verdana" charset="0"/>
              </a:rPr>
              <a:t> </a:t>
            </a:r>
            <a:r>
              <a:rPr lang="en-GB" sz="2200" dirty="0" smtClean="0">
                <a:solidFill>
                  <a:schemeClr val="accent4">
                    <a:lumMod val="50000"/>
                  </a:schemeClr>
                </a:solidFill>
                <a:latin typeface="Verdana" charset="0"/>
                <a:ea typeface="Verdana" charset="0"/>
                <a:cs typeface="Verdana" charset="0"/>
              </a:rPr>
              <a:t>        </a:t>
            </a:r>
            <a:r>
              <a:rPr lang="en-GB" sz="2200" dirty="0" smtClean="0">
                <a:solidFill>
                  <a:schemeClr val="accent4">
                    <a:lumMod val="50000"/>
                  </a:schemeClr>
                </a:solidFill>
                <a:latin typeface="Verdana" charset="0"/>
                <a:ea typeface="Verdana" charset="0"/>
                <a:cs typeface="Verdana" charset="0"/>
                <a:hlinkClick r:id="rId2"/>
              </a:rPr>
              <a:t>chb@christopherhoughtonbudd.com</a:t>
            </a:r>
            <a:endParaRPr lang="en-GB" sz="2200" dirty="0" smtClean="0">
              <a:solidFill>
                <a:schemeClr val="accent4">
                  <a:lumMod val="50000"/>
                </a:schemeClr>
              </a:solidFill>
              <a:latin typeface="Verdana" charset="0"/>
              <a:ea typeface="Verdana" charset="0"/>
              <a:cs typeface="Verdana" charset="0"/>
            </a:endParaRPr>
          </a:p>
          <a:p>
            <a:pPr algn="l"/>
            <a:endParaRPr lang="en-GB" sz="2200" dirty="0">
              <a:solidFill>
                <a:schemeClr val="accent4">
                  <a:lumMod val="50000"/>
                </a:schemeClr>
              </a:solidFill>
              <a:latin typeface="Verdana" charset="0"/>
              <a:ea typeface="Verdana" charset="0"/>
              <a:cs typeface="Verdana" charset="0"/>
            </a:endParaRPr>
          </a:p>
          <a:p>
            <a:pPr algn="l"/>
            <a:r>
              <a:rPr lang="en-GB" sz="2200" dirty="0" smtClean="0">
                <a:solidFill>
                  <a:schemeClr val="accent4">
                    <a:lumMod val="50000"/>
                  </a:schemeClr>
                </a:solidFill>
                <a:latin typeface="Verdana" charset="0"/>
                <a:ea typeface="Verdana" charset="0"/>
                <a:cs typeface="Verdana" charset="0"/>
              </a:rPr>
              <a:t>   More information on author at</a:t>
            </a:r>
            <a:endParaRPr lang="en-GB" sz="2200" dirty="0">
              <a:solidFill>
                <a:schemeClr val="accent4">
                  <a:lumMod val="50000"/>
                </a:schemeClr>
              </a:solidFill>
              <a:latin typeface="Verdana" charset="0"/>
              <a:ea typeface="Verdana" charset="0"/>
              <a:cs typeface="Verdana" charset="0"/>
            </a:endParaRPr>
          </a:p>
          <a:p>
            <a:pPr algn="l"/>
            <a:r>
              <a:rPr lang="en-GB" sz="2200" dirty="0" smtClean="0">
                <a:solidFill>
                  <a:schemeClr val="accent4">
                    <a:lumMod val="50000"/>
                  </a:schemeClr>
                </a:solidFill>
                <a:latin typeface="Verdana" charset="0"/>
                <a:ea typeface="Verdana" charset="0"/>
                <a:cs typeface="Verdana" charset="0"/>
              </a:rPr>
              <a:t>	</a:t>
            </a:r>
            <a:r>
              <a:rPr lang="en-GB" sz="2200" dirty="0" smtClean="0">
                <a:solidFill>
                  <a:schemeClr val="accent4">
                    <a:lumMod val="50000"/>
                  </a:schemeClr>
                </a:solidFill>
                <a:latin typeface="Verdana" charset="0"/>
                <a:ea typeface="Verdana" charset="0"/>
                <a:cs typeface="Verdana" charset="0"/>
                <a:hlinkClick r:id="rId3"/>
              </a:rPr>
              <a:t>www.christopherhoughtonbudd.com</a:t>
            </a:r>
            <a:endParaRPr lang="en-GB" sz="2200" dirty="0">
              <a:solidFill>
                <a:schemeClr val="accent4">
                  <a:lumMod val="50000"/>
                </a:schemeClr>
              </a:solidFill>
              <a:latin typeface="Verdana" charset="0"/>
              <a:ea typeface="Verdana" charset="0"/>
              <a:cs typeface="Verdana" charset="0"/>
            </a:endParaRPr>
          </a:p>
        </p:txBody>
      </p:sp>
      <p:sp>
        <p:nvSpPr>
          <p:cNvPr id="8" name="Title 1"/>
          <p:cNvSpPr txBox="1">
            <a:spLocks/>
          </p:cNvSpPr>
          <p:nvPr/>
        </p:nvSpPr>
        <p:spPr>
          <a:xfrm>
            <a:off x="2010007" y="715629"/>
            <a:ext cx="8851582" cy="65066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200" dirty="0" smtClean="0">
                <a:solidFill>
                  <a:srgbClr val="E8AF02"/>
                </a:solidFill>
                <a:latin typeface="Verdana" charset="0"/>
                <a:ea typeface="Verdana" charset="0"/>
                <a:cs typeface="Verdana" charset="0"/>
              </a:rPr>
              <a:t>The Economics of Farming</a:t>
            </a:r>
            <a:endParaRPr lang="en-US" sz="3200" dirty="0">
              <a:solidFill>
                <a:srgbClr val="E8AF02"/>
              </a:solidFill>
              <a:latin typeface="Verdana" charset="0"/>
              <a:ea typeface="Verdana" charset="0"/>
              <a:cs typeface="Verdana" charset="0"/>
            </a:endParaRPr>
          </a:p>
        </p:txBody>
      </p:sp>
      <p:sp>
        <p:nvSpPr>
          <p:cNvPr id="9" name="Title 6"/>
          <p:cNvSpPr txBox="1">
            <a:spLocks noChangeAspect="1"/>
          </p:cNvSpPr>
          <p:nvPr/>
        </p:nvSpPr>
        <p:spPr>
          <a:xfrm rot="16200000">
            <a:off x="-1501598" y="2755926"/>
            <a:ext cx="5709753" cy="1283428"/>
          </a:xfrm>
          <a:prstGeom prst="rect">
            <a:avLst/>
          </a:prstGeom>
          <a:solidFill>
            <a:srgbClr val="363636"/>
          </a:solidFill>
        </p:spPr>
        <p:txBody>
          <a:bodyPr vert="horz" wrap="square" lIns="91440" tIns="45720" rIns="91440" bIns="4572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eaLnBrk="0" fontAlgn="base" hangingPunct="0">
              <a:spcAft>
                <a:spcPct val="0"/>
              </a:spcAft>
            </a:pPr>
            <a:endParaRPr lang="en-GB" altLang="x-none" sz="1400" b="1" dirty="0" smtClean="0">
              <a:solidFill>
                <a:schemeClr val="bg1"/>
              </a:solidFill>
              <a:latin typeface="Verdana" charset="0"/>
              <a:ea typeface="Verdana" charset="0"/>
              <a:cs typeface="Verdana" charset="0"/>
            </a:endParaRPr>
          </a:p>
          <a:p>
            <a:pPr algn="l" eaLnBrk="0" fontAlgn="base" hangingPunct="0">
              <a:spcAft>
                <a:spcPct val="0"/>
              </a:spcAft>
            </a:pPr>
            <a:r>
              <a:rPr lang="x-none" altLang="x-none" sz="1400" b="1" dirty="0" smtClean="0">
                <a:solidFill>
                  <a:schemeClr val="bg1"/>
                </a:solidFill>
                <a:latin typeface="Verdana" charset="0"/>
                <a:ea typeface="Verdana" charset="0"/>
                <a:cs typeface="Verdana" charset="0"/>
              </a:rPr>
              <a:t>The Economics of Farming</a:t>
            </a:r>
            <a:r>
              <a:rPr lang="en-GB" altLang="x-none" sz="1400" b="1" dirty="0" smtClean="0">
                <a:solidFill>
                  <a:schemeClr val="bg1"/>
                </a:solidFill>
                <a:latin typeface="Verdana" charset="0"/>
                <a:ea typeface="Verdana" charset="0"/>
                <a:cs typeface="Verdana" charset="0"/>
              </a:rPr>
              <a:t>     </a:t>
            </a:r>
            <a:endParaRPr lang="x-none" altLang="x-none" sz="1400" dirty="0" smtClean="0">
              <a:solidFill>
                <a:schemeClr val="bg1"/>
              </a:solidFill>
              <a:latin typeface="Verdana" charset="0"/>
              <a:ea typeface="Verdana" charset="0"/>
              <a:cs typeface="Verdana" charset="0"/>
            </a:endParaRPr>
          </a:p>
          <a:p>
            <a:pPr algn="l" eaLnBrk="0" fontAlgn="base" hangingPunct="0">
              <a:spcAft>
                <a:spcPct val="0"/>
              </a:spcAft>
            </a:pPr>
            <a:r>
              <a:rPr lang="en-GB" altLang="x-none" sz="1000" dirty="0" smtClean="0">
                <a:solidFill>
                  <a:schemeClr val="bg1"/>
                </a:solidFill>
                <a:latin typeface="Verdana" charset="0"/>
                <a:ea typeface="Verdana" charset="0"/>
                <a:cs typeface="Verdana" charset="0"/>
              </a:rPr>
              <a:t/>
            </a:r>
            <a:br>
              <a:rPr lang="en-GB" altLang="x-none" sz="1000" dirty="0" smtClean="0">
                <a:solidFill>
                  <a:schemeClr val="bg1"/>
                </a:solidFill>
                <a:latin typeface="Verdana" charset="0"/>
                <a:ea typeface="Verdana" charset="0"/>
                <a:cs typeface="Verdana" charset="0"/>
              </a:rPr>
            </a:br>
            <a:r>
              <a:rPr lang="en-GB" altLang="x-none" sz="1400" dirty="0" smtClean="0">
                <a:solidFill>
                  <a:schemeClr val="bg1"/>
                </a:solidFill>
                <a:latin typeface="Verdana" charset="0"/>
                <a:ea typeface="Verdana" charset="0"/>
                <a:cs typeface="Verdana" charset="0"/>
              </a:rPr>
              <a:t>E</a:t>
            </a:r>
            <a:r>
              <a:rPr lang="x-none" altLang="x-none" sz="1400" dirty="0" smtClean="0">
                <a:solidFill>
                  <a:schemeClr val="bg1"/>
                </a:solidFill>
                <a:latin typeface="Verdana" charset="0"/>
                <a:ea typeface="Verdana" charset="0"/>
                <a:cs typeface="Verdana" charset="0"/>
              </a:rPr>
              <a:t>conomic and monetary</a:t>
            </a:r>
            <a:r>
              <a:rPr lang="x-none" altLang="x-none" sz="1400" i="1" dirty="0" smtClean="0">
                <a:solidFill>
                  <a:schemeClr val="bg1"/>
                </a:solidFill>
                <a:latin typeface="Verdana" charset="0"/>
                <a:ea typeface="Verdana" charset="0"/>
                <a:cs typeface="Verdana" charset="0"/>
              </a:rPr>
              <a:t> </a:t>
            </a:r>
            <a:r>
              <a:rPr lang="x-none" altLang="x-none" sz="1400" dirty="0" smtClean="0">
                <a:solidFill>
                  <a:schemeClr val="bg1"/>
                </a:solidFill>
                <a:latin typeface="Verdana" charset="0"/>
                <a:ea typeface="Verdana" charset="0"/>
                <a:cs typeface="Verdana" charset="0"/>
              </a:rPr>
              <a:t>historian</a:t>
            </a:r>
            <a:r>
              <a:rPr lang="en-GB" altLang="x-none" sz="1400" dirty="0" smtClean="0">
                <a:solidFill>
                  <a:schemeClr val="bg1"/>
                </a:solidFill>
                <a:latin typeface="Verdana" charset="0"/>
                <a:ea typeface="Verdana" charset="0"/>
                <a:cs typeface="Verdana" charset="0"/>
              </a:rPr>
              <a:t/>
            </a:r>
            <a:br>
              <a:rPr lang="en-GB" altLang="x-none" sz="1400" dirty="0" smtClean="0">
                <a:solidFill>
                  <a:schemeClr val="bg1"/>
                </a:solidFill>
                <a:latin typeface="Verdana" charset="0"/>
                <a:ea typeface="Verdana" charset="0"/>
                <a:cs typeface="Verdana" charset="0"/>
              </a:rPr>
            </a:br>
            <a:r>
              <a:rPr lang="en-GB" altLang="x-none" sz="600" dirty="0" smtClean="0">
                <a:solidFill>
                  <a:schemeClr val="bg1"/>
                </a:solidFill>
                <a:latin typeface="Verdana" charset="0"/>
                <a:ea typeface="Verdana" charset="0"/>
                <a:cs typeface="Verdana" charset="0"/>
              </a:rPr>
              <a:t/>
            </a:r>
            <a:br>
              <a:rPr lang="en-GB" altLang="x-none" sz="600" dirty="0" smtClean="0">
                <a:solidFill>
                  <a:schemeClr val="bg1"/>
                </a:solidFill>
                <a:latin typeface="Verdana" charset="0"/>
                <a:ea typeface="Verdana" charset="0"/>
                <a:cs typeface="Verdana" charset="0"/>
              </a:rPr>
            </a:br>
            <a:r>
              <a:rPr lang="x-none" altLang="x-none" sz="1400" i="1" dirty="0" smtClean="0">
                <a:solidFill>
                  <a:schemeClr val="bg1"/>
                </a:solidFill>
                <a:latin typeface="Verdana" charset="0"/>
                <a:ea typeface="Verdana" charset="0"/>
                <a:cs typeface="Verdana" charset="0"/>
              </a:rPr>
              <a:t>Christopher Houghton Budd</a:t>
            </a:r>
            <a:endParaRPr lang="en-GB" altLang="x-none" sz="1400" i="1" dirty="0" smtClean="0">
              <a:solidFill>
                <a:schemeClr val="bg1"/>
              </a:solidFill>
              <a:latin typeface="Verdana" charset="0"/>
              <a:ea typeface="Verdana" charset="0"/>
              <a:cs typeface="Verdana" charset="0"/>
            </a:endParaRPr>
          </a:p>
          <a:p>
            <a:pPr algn="l" eaLnBrk="0" fontAlgn="base" hangingPunct="0">
              <a:spcAft>
                <a:spcPct val="0"/>
              </a:spcAft>
            </a:pPr>
            <a:endParaRPr lang="x-none" altLang="x-none" sz="1400" dirty="0">
              <a:solidFill>
                <a:schemeClr val="bg1"/>
              </a:solidFill>
              <a:latin typeface="Verdana" charset="0"/>
              <a:ea typeface="Verdana" charset="0"/>
              <a:cs typeface="Verdana" charset="0"/>
            </a:endParaRPr>
          </a:p>
        </p:txBody>
      </p:sp>
      <p:pic>
        <p:nvPicPr>
          <p:cNvPr id="10" name="Picture 9"/>
          <p:cNvPicPr>
            <a:picLocks noChangeAspect="1"/>
          </p:cNvPicPr>
          <p:nvPr/>
        </p:nvPicPr>
        <p:blipFill>
          <a:blip r:embed="rId4"/>
          <a:stretch>
            <a:fillRect/>
          </a:stretch>
        </p:blipFill>
        <p:spPr>
          <a:xfrm>
            <a:off x="932225" y="684169"/>
            <a:ext cx="967235" cy="839560"/>
          </a:xfrm>
          <a:prstGeom prst="rect">
            <a:avLst/>
          </a:prstGeom>
        </p:spPr>
      </p:pic>
      <p:sp>
        <p:nvSpPr>
          <p:cNvPr id="2" name="Footer Placeholder 1"/>
          <p:cNvSpPr>
            <a:spLocks noGrp="1"/>
          </p:cNvSpPr>
          <p:nvPr>
            <p:ph type="ftr" sz="quarter" idx="11"/>
          </p:nvPr>
        </p:nvSpPr>
        <p:spPr/>
        <p:txBody>
          <a:bodyPr/>
          <a:lstStyle/>
          <a:p>
            <a:r>
              <a:rPr lang="en-US" smtClean="0"/>
              <a:t>© 2023 Christopher Houghton Budd</a:t>
            </a:r>
            <a:endParaRPr lang="en-US" dirty="0"/>
          </a:p>
        </p:txBody>
      </p:sp>
      <p:sp>
        <p:nvSpPr>
          <p:cNvPr id="4" name="Slide Number Placeholder 3"/>
          <p:cNvSpPr>
            <a:spLocks noGrp="1"/>
          </p:cNvSpPr>
          <p:nvPr>
            <p:ph type="sldNum" sz="quarter" idx="12"/>
          </p:nvPr>
        </p:nvSpPr>
        <p:spPr/>
        <p:txBody>
          <a:bodyPr/>
          <a:lstStyle/>
          <a:p>
            <a:fld id="{813E4296-39FA-5844-BB6E-DAC19F7AB25F}" type="slidenum">
              <a:rPr lang="en-US" sz="1800" smtClean="0">
                <a:latin typeface="Verdana" charset="0"/>
                <a:ea typeface="Verdana" charset="0"/>
                <a:cs typeface="Verdana" charset="0"/>
              </a:rPr>
              <a:t>16</a:t>
            </a:fld>
            <a:endParaRPr lang="en-US" sz="1800" dirty="0">
              <a:latin typeface="Verdana" charset="0"/>
              <a:ea typeface="Verdana" charset="0"/>
              <a:cs typeface="Verdana" charset="0"/>
            </a:endParaRPr>
          </a:p>
        </p:txBody>
      </p:sp>
    </p:spTree>
    <p:extLst>
      <p:ext uri="{BB962C8B-B14F-4D97-AF65-F5344CB8AC3E}">
        <p14:creationId xmlns:p14="http://schemas.microsoft.com/office/powerpoint/2010/main" val="5641343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10005" y="1625647"/>
            <a:ext cx="8851583" cy="4626869"/>
          </a:xfrm>
        </p:spPr>
        <p:txBody>
          <a:bodyPr>
            <a:normAutofit/>
          </a:bodyPr>
          <a:lstStyle/>
          <a:p>
            <a:pPr algn="l"/>
            <a:r>
              <a:rPr lang="en-GB" b="1" dirty="0" smtClean="0">
                <a:solidFill>
                  <a:schemeClr val="accent4">
                    <a:lumMod val="50000"/>
                  </a:schemeClr>
                </a:solidFill>
                <a:latin typeface="Verdana" charset="0"/>
                <a:ea typeface="Verdana" charset="0"/>
                <a:cs typeface="Verdana" charset="0"/>
              </a:rPr>
              <a:t>What, then, is ‘the economics of farming’?</a:t>
            </a:r>
          </a:p>
          <a:p>
            <a:pPr algn="l"/>
            <a:r>
              <a:rPr lang="en-GB" sz="2200" dirty="0" smtClean="0">
                <a:solidFill>
                  <a:schemeClr val="accent4">
                    <a:lumMod val="50000"/>
                  </a:schemeClr>
                </a:solidFill>
                <a:latin typeface="Verdana" charset="0"/>
                <a:ea typeface="Verdana" charset="0"/>
                <a:cs typeface="Verdana" charset="0"/>
              </a:rPr>
              <a:t>The economics of farming is the economics that unfolds out of farming itself. It </a:t>
            </a:r>
            <a:r>
              <a:rPr lang="en-GB" sz="2200" dirty="0">
                <a:solidFill>
                  <a:schemeClr val="accent4">
                    <a:lumMod val="50000"/>
                  </a:schemeClr>
                </a:solidFill>
                <a:latin typeface="Verdana" charset="0"/>
                <a:ea typeface="Verdana" charset="0"/>
                <a:cs typeface="Verdana" charset="0"/>
              </a:rPr>
              <a:t>may not be obvious, but </a:t>
            </a:r>
            <a:r>
              <a:rPr lang="en-GB" sz="2200" dirty="0" smtClean="0">
                <a:solidFill>
                  <a:schemeClr val="accent4">
                    <a:lumMod val="50000"/>
                  </a:schemeClr>
                </a:solidFill>
                <a:latin typeface="Verdana" charset="0"/>
                <a:ea typeface="Verdana" charset="0"/>
                <a:cs typeface="Verdana" charset="0"/>
              </a:rPr>
              <a:t>farming asks </a:t>
            </a:r>
            <a:r>
              <a:rPr lang="en-GB" sz="2200" dirty="0">
                <a:solidFill>
                  <a:schemeClr val="accent4">
                    <a:lumMod val="50000"/>
                  </a:schemeClr>
                </a:solidFill>
                <a:latin typeface="Verdana" charset="0"/>
                <a:ea typeface="Verdana" charset="0"/>
                <a:cs typeface="Verdana" charset="0"/>
              </a:rPr>
              <a:t>of farmers to think more widely and long-term than themselves. </a:t>
            </a:r>
            <a:r>
              <a:rPr lang="en-GB" sz="2200" dirty="0" smtClean="0">
                <a:solidFill>
                  <a:schemeClr val="accent4">
                    <a:lumMod val="50000"/>
                  </a:schemeClr>
                </a:solidFill>
                <a:latin typeface="Verdana" charset="0"/>
                <a:ea typeface="Verdana" charset="0"/>
                <a:cs typeface="Verdana" charset="0"/>
              </a:rPr>
              <a:t>It </a:t>
            </a:r>
            <a:r>
              <a:rPr lang="en-GB" sz="2200" dirty="0">
                <a:solidFill>
                  <a:schemeClr val="accent4">
                    <a:lumMod val="50000"/>
                  </a:schemeClr>
                </a:solidFill>
                <a:latin typeface="Verdana" charset="0"/>
                <a:ea typeface="Verdana" charset="0"/>
                <a:cs typeface="Verdana" charset="0"/>
              </a:rPr>
              <a:t>is not a matter of indifference whether one farms out of self-interest, which plays </a:t>
            </a:r>
            <a:r>
              <a:rPr lang="en-GB" sz="2200" dirty="0" smtClean="0">
                <a:solidFill>
                  <a:schemeClr val="accent4">
                    <a:lumMod val="50000"/>
                  </a:schemeClr>
                </a:solidFill>
                <a:latin typeface="Verdana" charset="0"/>
                <a:ea typeface="Verdana" charset="0"/>
                <a:cs typeface="Verdana" charset="0"/>
              </a:rPr>
              <a:t>its </a:t>
            </a:r>
            <a:r>
              <a:rPr lang="en-GB" sz="2200" dirty="0">
                <a:solidFill>
                  <a:schemeClr val="accent4">
                    <a:lumMod val="50000"/>
                  </a:schemeClr>
                </a:solidFill>
                <a:latin typeface="Verdana" charset="0"/>
                <a:ea typeface="Verdana" charset="0"/>
                <a:cs typeface="Verdana" charset="0"/>
              </a:rPr>
              <a:t>part, or out of wider and deeper purposes, which are </a:t>
            </a:r>
            <a:r>
              <a:rPr lang="en-GB" sz="2200" dirty="0" smtClean="0">
                <a:solidFill>
                  <a:schemeClr val="accent4">
                    <a:lumMod val="50000"/>
                  </a:schemeClr>
                </a:solidFill>
                <a:latin typeface="Verdana" charset="0"/>
                <a:ea typeface="Verdana" charset="0"/>
                <a:cs typeface="Verdana" charset="0"/>
              </a:rPr>
              <a:t>all too easily </a:t>
            </a:r>
            <a:r>
              <a:rPr lang="en-GB" sz="2200" dirty="0">
                <a:solidFill>
                  <a:schemeClr val="accent4">
                    <a:lumMod val="50000"/>
                  </a:schemeClr>
                </a:solidFill>
                <a:latin typeface="Verdana" charset="0"/>
                <a:ea typeface="Verdana" charset="0"/>
                <a:cs typeface="Verdana" charset="0"/>
              </a:rPr>
              <a:t>set to one side or forgotten.</a:t>
            </a:r>
          </a:p>
          <a:p>
            <a:pPr algn="l"/>
            <a:r>
              <a:rPr lang="en-GB" sz="2200" dirty="0">
                <a:solidFill>
                  <a:schemeClr val="accent4">
                    <a:lumMod val="50000"/>
                  </a:schemeClr>
                </a:solidFill>
                <a:latin typeface="Verdana" charset="0"/>
                <a:ea typeface="Verdana" charset="0"/>
                <a:cs typeface="Verdana" charset="0"/>
              </a:rPr>
              <a:t>The ethical stance of farmers plays an important </a:t>
            </a:r>
            <a:r>
              <a:rPr lang="en-GB" sz="2200" dirty="0" smtClean="0">
                <a:solidFill>
                  <a:schemeClr val="accent4">
                    <a:lumMod val="50000"/>
                  </a:schemeClr>
                </a:solidFill>
                <a:latin typeface="Verdana" charset="0"/>
                <a:ea typeface="Verdana" charset="0"/>
                <a:cs typeface="Verdana" charset="0"/>
              </a:rPr>
              <a:t>part </a:t>
            </a:r>
            <a:r>
              <a:rPr lang="en-GB" sz="2200" dirty="0">
                <a:solidFill>
                  <a:schemeClr val="accent4">
                    <a:lumMod val="50000"/>
                  </a:schemeClr>
                </a:solidFill>
                <a:latin typeface="Verdana" charset="0"/>
                <a:ea typeface="Verdana" charset="0"/>
                <a:cs typeface="Verdana" charset="0"/>
              </a:rPr>
              <a:t>in the economics of farming, asking them </a:t>
            </a:r>
            <a:r>
              <a:rPr lang="en-GB" sz="2200" dirty="0" smtClean="0">
                <a:solidFill>
                  <a:schemeClr val="accent4">
                    <a:lumMod val="50000"/>
                  </a:schemeClr>
                </a:solidFill>
                <a:latin typeface="Verdana" charset="0"/>
                <a:ea typeface="Verdana" charset="0"/>
                <a:cs typeface="Verdana" charset="0"/>
              </a:rPr>
              <a:t>to listen to the needs of their farm before they obey the demands of abstract finance.</a:t>
            </a:r>
            <a:endParaRPr lang="en-GB" sz="2200" dirty="0">
              <a:solidFill>
                <a:schemeClr val="accent4">
                  <a:lumMod val="50000"/>
                </a:schemeClr>
              </a:solidFill>
              <a:latin typeface="Verdana" charset="0"/>
              <a:ea typeface="Verdana" charset="0"/>
              <a:cs typeface="Verdana" charset="0"/>
            </a:endParaRPr>
          </a:p>
        </p:txBody>
      </p:sp>
      <p:sp>
        <p:nvSpPr>
          <p:cNvPr id="8" name="Title 1"/>
          <p:cNvSpPr txBox="1">
            <a:spLocks/>
          </p:cNvSpPr>
          <p:nvPr/>
        </p:nvSpPr>
        <p:spPr>
          <a:xfrm>
            <a:off x="2010007" y="715629"/>
            <a:ext cx="8851582" cy="65066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200" dirty="0" smtClean="0">
                <a:solidFill>
                  <a:srgbClr val="E8AF02"/>
                </a:solidFill>
                <a:latin typeface="Verdana" charset="0"/>
                <a:ea typeface="Verdana" charset="0"/>
                <a:cs typeface="Verdana" charset="0"/>
              </a:rPr>
              <a:t>The Economics of Farming</a:t>
            </a:r>
            <a:endParaRPr lang="en-US" sz="3200" dirty="0">
              <a:solidFill>
                <a:srgbClr val="E8AF02"/>
              </a:solidFill>
              <a:latin typeface="Verdana" charset="0"/>
              <a:ea typeface="Verdana" charset="0"/>
              <a:cs typeface="Verdana" charset="0"/>
            </a:endParaRPr>
          </a:p>
        </p:txBody>
      </p:sp>
      <p:sp>
        <p:nvSpPr>
          <p:cNvPr id="13" name="Title 6"/>
          <p:cNvSpPr txBox="1">
            <a:spLocks noChangeAspect="1"/>
          </p:cNvSpPr>
          <p:nvPr/>
        </p:nvSpPr>
        <p:spPr>
          <a:xfrm rot="16200000">
            <a:off x="-1501598" y="2755926"/>
            <a:ext cx="5709753" cy="1283428"/>
          </a:xfrm>
          <a:prstGeom prst="rect">
            <a:avLst/>
          </a:prstGeom>
          <a:solidFill>
            <a:srgbClr val="363636"/>
          </a:solidFill>
        </p:spPr>
        <p:txBody>
          <a:bodyPr vert="horz" wrap="square" lIns="91440" tIns="45720" rIns="91440" bIns="4572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eaLnBrk="0" fontAlgn="base" hangingPunct="0">
              <a:spcAft>
                <a:spcPct val="0"/>
              </a:spcAft>
            </a:pPr>
            <a:endParaRPr lang="en-GB" altLang="x-none" sz="1400" b="1" dirty="0" smtClean="0">
              <a:solidFill>
                <a:schemeClr val="bg1"/>
              </a:solidFill>
              <a:latin typeface="Verdana" charset="0"/>
              <a:ea typeface="Verdana" charset="0"/>
              <a:cs typeface="Verdana" charset="0"/>
            </a:endParaRPr>
          </a:p>
          <a:p>
            <a:pPr algn="l" eaLnBrk="0" fontAlgn="base" hangingPunct="0">
              <a:spcAft>
                <a:spcPct val="0"/>
              </a:spcAft>
            </a:pPr>
            <a:r>
              <a:rPr lang="x-none" altLang="x-none" sz="1400" b="1" dirty="0" smtClean="0">
                <a:solidFill>
                  <a:schemeClr val="bg1"/>
                </a:solidFill>
                <a:latin typeface="Verdana" charset="0"/>
                <a:ea typeface="Verdana" charset="0"/>
                <a:cs typeface="Verdana" charset="0"/>
              </a:rPr>
              <a:t>The Economics of Farming</a:t>
            </a:r>
            <a:r>
              <a:rPr lang="en-GB" altLang="x-none" sz="1400" b="1" dirty="0" smtClean="0">
                <a:solidFill>
                  <a:schemeClr val="bg1"/>
                </a:solidFill>
                <a:latin typeface="Verdana" charset="0"/>
                <a:ea typeface="Verdana" charset="0"/>
                <a:cs typeface="Verdana" charset="0"/>
              </a:rPr>
              <a:t>     </a:t>
            </a:r>
            <a:endParaRPr lang="x-none" altLang="x-none" sz="1400" dirty="0" smtClean="0">
              <a:solidFill>
                <a:schemeClr val="bg1"/>
              </a:solidFill>
              <a:latin typeface="Verdana" charset="0"/>
              <a:ea typeface="Verdana" charset="0"/>
              <a:cs typeface="Verdana" charset="0"/>
            </a:endParaRPr>
          </a:p>
          <a:p>
            <a:pPr algn="l" eaLnBrk="0" fontAlgn="base" hangingPunct="0">
              <a:spcAft>
                <a:spcPct val="0"/>
              </a:spcAft>
            </a:pPr>
            <a:r>
              <a:rPr lang="en-GB" altLang="x-none" sz="1000" dirty="0" smtClean="0">
                <a:solidFill>
                  <a:schemeClr val="bg1"/>
                </a:solidFill>
                <a:latin typeface="Verdana" charset="0"/>
                <a:ea typeface="Verdana" charset="0"/>
                <a:cs typeface="Verdana" charset="0"/>
              </a:rPr>
              <a:t/>
            </a:r>
            <a:br>
              <a:rPr lang="en-GB" altLang="x-none" sz="1000" dirty="0" smtClean="0">
                <a:solidFill>
                  <a:schemeClr val="bg1"/>
                </a:solidFill>
                <a:latin typeface="Verdana" charset="0"/>
                <a:ea typeface="Verdana" charset="0"/>
                <a:cs typeface="Verdana" charset="0"/>
              </a:rPr>
            </a:br>
            <a:r>
              <a:rPr lang="en-GB" altLang="x-none" sz="1400" dirty="0" smtClean="0">
                <a:solidFill>
                  <a:schemeClr val="bg1"/>
                </a:solidFill>
                <a:latin typeface="Verdana" charset="0"/>
                <a:ea typeface="Verdana" charset="0"/>
                <a:cs typeface="Verdana" charset="0"/>
              </a:rPr>
              <a:t>E</a:t>
            </a:r>
            <a:r>
              <a:rPr lang="x-none" altLang="x-none" sz="1400" dirty="0" smtClean="0">
                <a:solidFill>
                  <a:schemeClr val="bg1"/>
                </a:solidFill>
                <a:latin typeface="Verdana" charset="0"/>
                <a:ea typeface="Verdana" charset="0"/>
                <a:cs typeface="Verdana" charset="0"/>
              </a:rPr>
              <a:t>conomic and monetary</a:t>
            </a:r>
            <a:r>
              <a:rPr lang="x-none" altLang="x-none" sz="1400" i="1" dirty="0" smtClean="0">
                <a:solidFill>
                  <a:schemeClr val="bg1"/>
                </a:solidFill>
                <a:latin typeface="Verdana" charset="0"/>
                <a:ea typeface="Verdana" charset="0"/>
                <a:cs typeface="Verdana" charset="0"/>
              </a:rPr>
              <a:t> </a:t>
            </a:r>
            <a:r>
              <a:rPr lang="x-none" altLang="x-none" sz="1400" dirty="0" smtClean="0">
                <a:solidFill>
                  <a:schemeClr val="bg1"/>
                </a:solidFill>
                <a:latin typeface="Verdana" charset="0"/>
                <a:ea typeface="Verdana" charset="0"/>
                <a:cs typeface="Verdana" charset="0"/>
              </a:rPr>
              <a:t>historian</a:t>
            </a:r>
            <a:r>
              <a:rPr lang="en-GB" altLang="x-none" sz="1400" dirty="0" smtClean="0">
                <a:solidFill>
                  <a:schemeClr val="bg1"/>
                </a:solidFill>
                <a:latin typeface="Verdana" charset="0"/>
                <a:ea typeface="Verdana" charset="0"/>
                <a:cs typeface="Verdana" charset="0"/>
              </a:rPr>
              <a:t/>
            </a:r>
            <a:br>
              <a:rPr lang="en-GB" altLang="x-none" sz="1400" dirty="0" smtClean="0">
                <a:solidFill>
                  <a:schemeClr val="bg1"/>
                </a:solidFill>
                <a:latin typeface="Verdana" charset="0"/>
                <a:ea typeface="Verdana" charset="0"/>
                <a:cs typeface="Verdana" charset="0"/>
              </a:rPr>
            </a:br>
            <a:r>
              <a:rPr lang="en-GB" altLang="x-none" sz="600" dirty="0" smtClean="0">
                <a:solidFill>
                  <a:schemeClr val="bg1"/>
                </a:solidFill>
                <a:latin typeface="Verdana" charset="0"/>
                <a:ea typeface="Verdana" charset="0"/>
                <a:cs typeface="Verdana" charset="0"/>
              </a:rPr>
              <a:t/>
            </a:r>
            <a:br>
              <a:rPr lang="en-GB" altLang="x-none" sz="600" dirty="0" smtClean="0">
                <a:solidFill>
                  <a:schemeClr val="bg1"/>
                </a:solidFill>
                <a:latin typeface="Verdana" charset="0"/>
                <a:ea typeface="Verdana" charset="0"/>
                <a:cs typeface="Verdana" charset="0"/>
              </a:rPr>
            </a:br>
            <a:r>
              <a:rPr lang="x-none" altLang="x-none" sz="1400" i="1" dirty="0" smtClean="0">
                <a:solidFill>
                  <a:schemeClr val="bg1"/>
                </a:solidFill>
                <a:latin typeface="Verdana" charset="0"/>
                <a:ea typeface="Verdana" charset="0"/>
                <a:cs typeface="Verdana" charset="0"/>
              </a:rPr>
              <a:t>Christopher Houghton Budd</a:t>
            </a:r>
            <a:endParaRPr lang="en-GB" altLang="x-none" sz="1400" i="1" dirty="0" smtClean="0">
              <a:solidFill>
                <a:schemeClr val="bg1"/>
              </a:solidFill>
              <a:latin typeface="Verdana" charset="0"/>
              <a:ea typeface="Verdana" charset="0"/>
              <a:cs typeface="Verdana" charset="0"/>
            </a:endParaRPr>
          </a:p>
          <a:p>
            <a:pPr algn="l" eaLnBrk="0" fontAlgn="base" hangingPunct="0">
              <a:spcAft>
                <a:spcPct val="0"/>
              </a:spcAft>
            </a:pPr>
            <a:endParaRPr lang="x-none" altLang="x-none" sz="1400" dirty="0">
              <a:solidFill>
                <a:schemeClr val="bg1"/>
              </a:solidFill>
              <a:latin typeface="Verdana" charset="0"/>
              <a:ea typeface="Verdana" charset="0"/>
              <a:cs typeface="Verdana" charset="0"/>
            </a:endParaRPr>
          </a:p>
        </p:txBody>
      </p:sp>
      <p:pic>
        <p:nvPicPr>
          <p:cNvPr id="14" name="Picture 13"/>
          <p:cNvPicPr>
            <a:picLocks noChangeAspect="1"/>
          </p:cNvPicPr>
          <p:nvPr/>
        </p:nvPicPr>
        <p:blipFill>
          <a:blip r:embed="rId3"/>
          <a:stretch>
            <a:fillRect/>
          </a:stretch>
        </p:blipFill>
        <p:spPr>
          <a:xfrm>
            <a:off x="932225" y="684169"/>
            <a:ext cx="967235" cy="839560"/>
          </a:xfrm>
          <a:prstGeom prst="rect">
            <a:avLst/>
          </a:prstGeom>
        </p:spPr>
      </p:pic>
      <p:sp>
        <p:nvSpPr>
          <p:cNvPr id="2" name="Footer Placeholder 1"/>
          <p:cNvSpPr>
            <a:spLocks noGrp="1"/>
          </p:cNvSpPr>
          <p:nvPr>
            <p:ph type="ftr" sz="quarter" idx="11"/>
          </p:nvPr>
        </p:nvSpPr>
        <p:spPr/>
        <p:txBody>
          <a:bodyPr/>
          <a:lstStyle/>
          <a:p>
            <a:r>
              <a:rPr lang="de-DE" smtClean="0"/>
              <a:t>© 2023 Christopher Houghton Budd</a:t>
            </a:r>
            <a:endParaRPr lang="en-US" dirty="0"/>
          </a:p>
        </p:txBody>
      </p:sp>
      <p:sp>
        <p:nvSpPr>
          <p:cNvPr id="4" name="Slide Number Placeholder 3"/>
          <p:cNvSpPr>
            <a:spLocks noGrp="1"/>
          </p:cNvSpPr>
          <p:nvPr>
            <p:ph type="sldNum" sz="quarter" idx="12"/>
          </p:nvPr>
        </p:nvSpPr>
        <p:spPr/>
        <p:txBody>
          <a:bodyPr/>
          <a:lstStyle/>
          <a:p>
            <a:fld id="{813E4296-39FA-5844-BB6E-DAC19F7AB25F}" type="slidenum">
              <a:rPr lang="en-US" sz="1800" smtClean="0">
                <a:latin typeface="Verdana" charset="0"/>
                <a:ea typeface="Verdana" charset="0"/>
                <a:cs typeface="Verdana" charset="0"/>
              </a:rPr>
              <a:t>2</a:t>
            </a:fld>
            <a:endParaRPr lang="en-US" sz="1800" dirty="0">
              <a:latin typeface="Verdana" charset="0"/>
              <a:ea typeface="Verdana" charset="0"/>
              <a:cs typeface="Verdana" charset="0"/>
            </a:endParaRPr>
          </a:p>
        </p:txBody>
      </p:sp>
    </p:spTree>
    <p:extLst>
      <p:ext uri="{BB962C8B-B14F-4D97-AF65-F5344CB8AC3E}">
        <p14:creationId xmlns:p14="http://schemas.microsoft.com/office/powerpoint/2010/main" val="1377576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10005" y="1625647"/>
            <a:ext cx="8851583" cy="4626869"/>
          </a:xfrm>
        </p:spPr>
        <p:txBody>
          <a:bodyPr>
            <a:normAutofit/>
          </a:bodyPr>
          <a:lstStyle/>
          <a:p>
            <a:pPr algn="l"/>
            <a:r>
              <a:rPr lang="en-GB" b="1" dirty="0" smtClean="0">
                <a:solidFill>
                  <a:schemeClr val="accent4">
                    <a:lumMod val="50000"/>
                  </a:schemeClr>
                </a:solidFill>
                <a:latin typeface="Verdana" charset="0"/>
                <a:ea typeface="Verdana" charset="0"/>
                <a:cs typeface="Verdana" charset="0"/>
              </a:rPr>
              <a:t>Farming choice; financing framework</a:t>
            </a:r>
          </a:p>
          <a:p>
            <a:pPr algn="l"/>
            <a:r>
              <a:rPr lang="en-GB" sz="2200" dirty="0" smtClean="0">
                <a:solidFill>
                  <a:schemeClr val="accent4">
                    <a:lumMod val="50000"/>
                  </a:schemeClr>
                </a:solidFill>
                <a:latin typeface="Verdana" charset="0"/>
                <a:ea typeface="Verdana" charset="0"/>
                <a:cs typeface="Verdana" charset="0"/>
              </a:rPr>
              <a:t>The choice of farming method is crucial, in that it says a great deal about the farmer. In particular, whether he or she can find a ground that is beyond the vicissitudes of circumstance, which can often be worse in farming than any other aspect of economic life.</a:t>
            </a:r>
          </a:p>
          <a:p>
            <a:pPr algn="l"/>
            <a:r>
              <a:rPr lang="en-GB" sz="2200" dirty="0" smtClean="0">
                <a:solidFill>
                  <a:schemeClr val="accent4">
                    <a:lumMod val="50000"/>
                  </a:schemeClr>
                </a:solidFill>
                <a:latin typeface="Verdana" charset="0"/>
                <a:ea typeface="Verdana" charset="0"/>
                <a:cs typeface="Verdana" charset="0"/>
              </a:rPr>
              <a:t>But the choice of method is also strongly impacted by the economics, and especially the financing, that attends farming. All too often, one hears farmers saying, “I would farm less harshly, were it not for the mortgage, too-low prices and the unaffordable cost of capital.”</a:t>
            </a:r>
          </a:p>
          <a:p>
            <a:pPr algn="l"/>
            <a:endParaRPr lang="en-GB" dirty="0">
              <a:solidFill>
                <a:schemeClr val="accent4">
                  <a:lumMod val="50000"/>
                </a:schemeClr>
              </a:solidFill>
              <a:latin typeface="Verdana" charset="0"/>
              <a:ea typeface="Verdana" charset="0"/>
              <a:cs typeface="Verdana" charset="0"/>
            </a:endParaRPr>
          </a:p>
        </p:txBody>
      </p:sp>
      <p:sp>
        <p:nvSpPr>
          <p:cNvPr id="8" name="Title 1"/>
          <p:cNvSpPr txBox="1">
            <a:spLocks/>
          </p:cNvSpPr>
          <p:nvPr/>
        </p:nvSpPr>
        <p:spPr>
          <a:xfrm>
            <a:off x="2010007" y="715629"/>
            <a:ext cx="8851582" cy="65066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200" dirty="0" smtClean="0">
                <a:solidFill>
                  <a:srgbClr val="E8AF02"/>
                </a:solidFill>
                <a:latin typeface="Verdana" charset="0"/>
                <a:ea typeface="Verdana" charset="0"/>
                <a:cs typeface="Verdana" charset="0"/>
              </a:rPr>
              <a:t>The Economics of Farming</a:t>
            </a:r>
            <a:endParaRPr lang="en-US" sz="3200" dirty="0">
              <a:solidFill>
                <a:srgbClr val="E8AF02"/>
              </a:solidFill>
              <a:latin typeface="Verdana" charset="0"/>
              <a:ea typeface="Verdana" charset="0"/>
              <a:cs typeface="Verdana" charset="0"/>
            </a:endParaRPr>
          </a:p>
        </p:txBody>
      </p:sp>
      <p:sp>
        <p:nvSpPr>
          <p:cNvPr id="9" name="Title 6"/>
          <p:cNvSpPr txBox="1">
            <a:spLocks noChangeAspect="1"/>
          </p:cNvSpPr>
          <p:nvPr/>
        </p:nvSpPr>
        <p:spPr>
          <a:xfrm rot="16200000">
            <a:off x="-1501598" y="2755926"/>
            <a:ext cx="5709753" cy="1283428"/>
          </a:xfrm>
          <a:prstGeom prst="rect">
            <a:avLst/>
          </a:prstGeom>
          <a:solidFill>
            <a:srgbClr val="363636"/>
          </a:solidFill>
        </p:spPr>
        <p:txBody>
          <a:bodyPr vert="horz" wrap="square" lIns="91440" tIns="45720" rIns="91440" bIns="4572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eaLnBrk="0" fontAlgn="base" hangingPunct="0">
              <a:spcAft>
                <a:spcPct val="0"/>
              </a:spcAft>
            </a:pPr>
            <a:endParaRPr lang="en-GB" altLang="x-none" sz="1400" b="1" dirty="0" smtClean="0">
              <a:solidFill>
                <a:schemeClr val="bg1"/>
              </a:solidFill>
              <a:latin typeface="Verdana" charset="0"/>
              <a:ea typeface="Verdana" charset="0"/>
              <a:cs typeface="Verdana" charset="0"/>
            </a:endParaRPr>
          </a:p>
          <a:p>
            <a:pPr algn="l" eaLnBrk="0" fontAlgn="base" hangingPunct="0">
              <a:spcAft>
                <a:spcPct val="0"/>
              </a:spcAft>
            </a:pPr>
            <a:r>
              <a:rPr lang="x-none" altLang="x-none" sz="1400" b="1" dirty="0" smtClean="0">
                <a:solidFill>
                  <a:schemeClr val="bg1"/>
                </a:solidFill>
                <a:latin typeface="Verdana" charset="0"/>
                <a:ea typeface="Verdana" charset="0"/>
                <a:cs typeface="Verdana" charset="0"/>
              </a:rPr>
              <a:t>The Economics of Farming</a:t>
            </a:r>
            <a:r>
              <a:rPr lang="en-GB" altLang="x-none" sz="1400" b="1" dirty="0" smtClean="0">
                <a:solidFill>
                  <a:schemeClr val="bg1"/>
                </a:solidFill>
                <a:latin typeface="Verdana" charset="0"/>
                <a:ea typeface="Verdana" charset="0"/>
                <a:cs typeface="Verdana" charset="0"/>
              </a:rPr>
              <a:t>     </a:t>
            </a:r>
            <a:endParaRPr lang="x-none" altLang="x-none" sz="1400" dirty="0" smtClean="0">
              <a:solidFill>
                <a:schemeClr val="bg1"/>
              </a:solidFill>
              <a:latin typeface="Verdana" charset="0"/>
              <a:ea typeface="Verdana" charset="0"/>
              <a:cs typeface="Verdana" charset="0"/>
            </a:endParaRPr>
          </a:p>
          <a:p>
            <a:pPr algn="l" eaLnBrk="0" fontAlgn="base" hangingPunct="0">
              <a:spcAft>
                <a:spcPct val="0"/>
              </a:spcAft>
            </a:pPr>
            <a:r>
              <a:rPr lang="en-GB" altLang="x-none" sz="1000" dirty="0" smtClean="0">
                <a:solidFill>
                  <a:schemeClr val="bg1"/>
                </a:solidFill>
                <a:latin typeface="Verdana" charset="0"/>
                <a:ea typeface="Verdana" charset="0"/>
                <a:cs typeface="Verdana" charset="0"/>
              </a:rPr>
              <a:t/>
            </a:r>
            <a:br>
              <a:rPr lang="en-GB" altLang="x-none" sz="1000" dirty="0" smtClean="0">
                <a:solidFill>
                  <a:schemeClr val="bg1"/>
                </a:solidFill>
                <a:latin typeface="Verdana" charset="0"/>
                <a:ea typeface="Verdana" charset="0"/>
                <a:cs typeface="Verdana" charset="0"/>
              </a:rPr>
            </a:br>
            <a:r>
              <a:rPr lang="en-GB" altLang="x-none" sz="1400" dirty="0" smtClean="0">
                <a:solidFill>
                  <a:schemeClr val="bg1"/>
                </a:solidFill>
                <a:latin typeface="Verdana" charset="0"/>
                <a:ea typeface="Verdana" charset="0"/>
                <a:cs typeface="Verdana" charset="0"/>
              </a:rPr>
              <a:t>E</a:t>
            </a:r>
            <a:r>
              <a:rPr lang="x-none" altLang="x-none" sz="1400" dirty="0" smtClean="0">
                <a:solidFill>
                  <a:schemeClr val="bg1"/>
                </a:solidFill>
                <a:latin typeface="Verdana" charset="0"/>
                <a:ea typeface="Verdana" charset="0"/>
                <a:cs typeface="Verdana" charset="0"/>
              </a:rPr>
              <a:t>conomic and monetary</a:t>
            </a:r>
            <a:r>
              <a:rPr lang="x-none" altLang="x-none" sz="1400" i="1" dirty="0" smtClean="0">
                <a:solidFill>
                  <a:schemeClr val="bg1"/>
                </a:solidFill>
                <a:latin typeface="Verdana" charset="0"/>
                <a:ea typeface="Verdana" charset="0"/>
                <a:cs typeface="Verdana" charset="0"/>
              </a:rPr>
              <a:t> </a:t>
            </a:r>
            <a:r>
              <a:rPr lang="x-none" altLang="x-none" sz="1400" dirty="0" smtClean="0">
                <a:solidFill>
                  <a:schemeClr val="bg1"/>
                </a:solidFill>
                <a:latin typeface="Verdana" charset="0"/>
                <a:ea typeface="Verdana" charset="0"/>
                <a:cs typeface="Verdana" charset="0"/>
              </a:rPr>
              <a:t>historian</a:t>
            </a:r>
            <a:r>
              <a:rPr lang="en-GB" altLang="x-none" sz="1400" dirty="0" smtClean="0">
                <a:solidFill>
                  <a:schemeClr val="bg1"/>
                </a:solidFill>
                <a:latin typeface="Verdana" charset="0"/>
                <a:ea typeface="Verdana" charset="0"/>
                <a:cs typeface="Verdana" charset="0"/>
              </a:rPr>
              <a:t/>
            </a:r>
            <a:br>
              <a:rPr lang="en-GB" altLang="x-none" sz="1400" dirty="0" smtClean="0">
                <a:solidFill>
                  <a:schemeClr val="bg1"/>
                </a:solidFill>
                <a:latin typeface="Verdana" charset="0"/>
                <a:ea typeface="Verdana" charset="0"/>
                <a:cs typeface="Verdana" charset="0"/>
              </a:rPr>
            </a:br>
            <a:r>
              <a:rPr lang="en-GB" altLang="x-none" sz="600" dirty="0" smtClean="0">
                <a:solidFill>
                  <a:schemeClr val="bg1"/>
                </a:solidFill>
                <a:latin typeface="Verdana" charset="0"/>
                <a:ea typeface="Verdana" charset="0"/>
                <a:cs typeface="Verdana" charset="0"/>
              </a:rPr>
              <a:t/>
            </a:r>
            <a:br>
              <a:rPr lang="en-GB" altLang="x-none" sz="600" dirty="0" smtClean="0">
                <a:solidFill>
                  <a:schemeClr val="bg1"/>
                </a:solidFill>
                <a:latin typeface="Verdana" charset="0"/>
                <a:ea typeface="Verdana" charset="0"/>
                <a:cs typeface="Verdana" charset="0"/>
              </a:rPr>
            </a:br>
            <a:r>
              <a:rPr lang="x-none" altLang="x-none" sz="1400" i="1" dirty="0" smtClean="0">
                <a:solidFill>
                  <a:schemeClr val="bg1"/>
                </a:solidFill>
                <a:latin typeface="Verdana" charset="0"/>
                <a:ea typeface="Verdana" charset="0"/>
                <a:cs typeface="Verdana" charset="0"/>
              </a:rPr>
              <a:t>Christopher Houghton Budd</a:t>
            </a:r>
            <a:endParaRPr lang="en-GB" altLang="x-none" sz="1400" i="1" dirty="0" smtClean="0">
              <a:solidFill>
                <a:schemeClr val="bg1"/>
              </a:solidFill>
              <a:latin typeface="Verdana" charset="0"/>
              <a:ea typeface="Verdana" charset="0"/>
              <a:cs typeface="Verdana" charset="0"/>
            </a:endParaRPr>
          </a:p>
          <a:p>
            <a:pPr algn="l" eaLnBrk="0" fontAlgn="base" hangingPunct="0">
              <a:spcAft>
                <a:spcPct val="0"/>
              </a:spcAft>
            </a:pPr>
            <a:endParaRPr lang="x-none" altLang="x-none" sz="1400" dirty="0">
              <a:solidFill>
                <a:schemeClr val="bg1"/>
              </a:solidFill>
              <a:latin typeface="Verdana" charset="0"/>
              <a:ea typeface="Verdana" charset="0"/>
              <a:cs typeface="Verdana" charset="0"/>
            </a:endParaRPr>
          </a:p>
        </p:txBody>
      </p:sp>
      <p:pic>
        <p:nvPicPr>
          <p:cNvPr id="10" name="Picture 9"/>
          <p:cNvPicPr>
            <a:picLocks noChangeAspect="1"/>
          </p:cNvPicPr>
          <p:nvPr/>
        </p:nvPicPr>
        <p:blipFill>
          <a:blip r:embed="rId2"/>
          <a:stretch>
            <a:fillRect/>
          </a:stretch>
        </p:blipFill>
        <p:spPr>
          <a:xfrm>
            <a:off x="932225" y="684169"/>
            <a:ext cx="967235" cy="839560"/>
          </a:xfrm>
          <a:prstGeom prst="rect">
            <a:avLst/>
          </a:prstGeom>
        </p:spPr>
      </p:pic>
      <p:sp>
        <p:nvSpPr>
          <p:cNvPr id="2" name="Footer Placeholder 1"/>
          <p:cNvSpPr>
            <a:spLocks noGrp="1"/>
          </p:cNvSpPr>
          <p:nvPr>
            <p:ph type="ftr" sz="quarter" idx="11"/>
          </p:nvPr>
        </p:nvSpPr>
        <p:spPr/>
        <p:txBody>
          <a:bodyPr/>
          <a:lstStyle/>
          <a:p>
            <a:r>
              <a:rPr lang="en-US" smtClean="0"/>
              <a:t>© 2023 Christopher Houghton Budd</a:t>
            </a:r>
            <a:endParaRPr lang="en-US" dirty="0"/>
          </a:p>
        </p:txBody>
      </p:sp>
      <p:sp>
        <p:nvSpPr>
          <p:cNvPr id="4" name="Slide Number Placeholder 3"/>
          <p:cNvSpPr>
            <a:spLocks noGrp="1"/>
          </p:cNvSpPr>
          <p:nvPr>
            <p:ph type="sldNum" sz="quarter" idx="12"/>
          </p:nvPr>
        </p:nvSpPr>
        <p:spPr/>
        <p:txBody>
          <a:bodyPr/>
          <a:lstStyle/>
          <a:p>
            <a:fld id="{813E4296-39FA-5844-BB6E-DAC19F7AB25F}" type="slidenum">
              <a:rPr lang="en-US" sz="1800" smtClean="0">
                <a:latin typeface="Verdana" charset="0"/>
                <a:ea typeface="Verdana" charset="0"/>
                <a:cs typeface="Verdana" charset="0"/>
              </a:rPr>
              <a:t>3</a:t>
            </a:fld>
            <a:endParaRPr lang="en-US" sz="1800" dirty="0">
              <a:latin typeface="Verdana" charset="0"/>
              <a:ea typeface="Verdana" charset="0"/>
              <a:cs typeface="Verdana" charset="0"/>
            </a:endParaRPr>
          </a:p>
        </p:txBody>
      </p:sp>
    </p:spTree>
    <p:extLst>
      <p:ext uri="{BB962C8B-B14F-4D97-AF65-F5344CB8AC3E}">
        <p14:creationId xmlns:p14="http://schemas.microsoft.com/office/powerpoint/2010/main" val="18796046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10005" y="1625647"/>
            <a:ext cx="8851583" cy="4626869"/>
          </a:xfrm>
        </p:spPr>
        <p:txBody>
          <a:bodyPr>
            <a:normAutofit/>
          </a:bodyPr>
          <a:lstStyle/>
          <a:p>
            <a:pPr algn="l"/>
            <a:r>
              <a:rPr lang="en-GB" b="1" dirty="0" smtClean="0">
                <a:solidFill>
                  <a:schemeClr val="accent4">
                    <a:lumMod val="50000"/>
                  </a:schemeClr>
                </a:solidFill>
                <a:latin typeface="Verdana" charset="0"/>
                <a:ea typeface="Verdana" charset="0"/>
                <a:cs typeface="Verdana" charset="0"/>
              </a:rPr>
              <a:t>Three main considerations</a:t>
            </a:r>
          </a:p>
          <a:p>
            <a:pPr algn="l"/>
            <a:r>
              <a:rPr lang="en-GB" sz="2200" dirty="0" smtClean="0">
                <a:solidFill>
                  <a:schemeClr val="accent4">
                    <a:lumMod val="50000"/>
                  </a:schemeClr>
                </a:solidFill>
                <a:latin typeface="Verdana" charset="0"/>
                <a:ea typeface="Verdana" charset="0"/>
                <a:cs typeface="Verdana" charset="0"/>
              </a:rPr>
              <a:t>The economics of farming, therefore, has to take into account three main considerations:</a:t>
            </a:r>
            <a:br>
              <a:rPr lang="en-GB" sz="2200" dirty="0" smtClean="0">
                <a:solidFill>
                  <a:schemeClr val="accent4">
                    <a:lumMod val="50000"/>
                  </a:schemeClr>
                </a:solidFill>
                <a:latin typeface="Verdana" charset="0"/>
                <a:ea typeface="Verdana" charset="0"/>
                <a:cs typeface="Verdana" charset="0"/>
              </a:rPr>
            </a:br>
            <a:endParaRPr lang="en-GB" sz="2200" dirty="0" smtClean="0">
              <a:solidFill>
                <a:schemeClr val="accent4">
                  <a:lumMod val="50000"/>
                </a:schemeClr>
              </a:solidFill>
              <a:latin typeface="Verdana" charset="0"/>
              <a:ea typeface="Verdana" charset="0"/>
              <a:cs typeface="Verdana" charset="0"/>
            </a:endParaRPr>
          </a:p>
          <a:p>
            <a:pPr algn="l"/>
            <a:r>
              <a:rPr lang="en-GB" sz="2200" dirty="0" smtClean="0">
                <a:solidFill>
                  <a:schemeClr val="accent4">
                    <a:lumMod val="50000"/>
                  </a:schemeClr>
                </a:solidFill>
                <a:latin typeface="Verdana" charset="0"/>
                <a:ea typeface="Verdana" charset="0"/>
                <a:cs typeface="Verdana" charset="0"/>
              </a:rPr>
              <a:t>	– farming as such</a:t>
            </a:r>
          </a:p>
          <a:p>
            <a:pPr algn="l"/>
            <a:r>
              <a:rPr lang="en-GB" sz="2200" dirty="0" smtClean="0">
                <a:solidFill>
                  <a:schemeClr val="accent4">
                    <a:lumMod val="50000"/>
                  </a:schemeClr>
                </a:solidFill>
                <a:latin typeface="Verdana" charset="0"/>
                <a:ea typeface="Verdana" charset="0"/>
                <a:cs typeface="Verdana" charset="0"/>
              </a:rPr>
              <a:t>	– social context</a:t>
            </a:r>
          </a:p>
          <a:p>
            <a:pPr algn="l"/>
            <a:r>
              <a:rPr lang="en-GB" sz="2200" dirty="0" smtClean="0">
                <a:solidFill>
                  <a:schemeClr val="accent4">
                    <a:lumMod val="50000"/>
                  </a:schemeClr>
                </a:solidFill>
                <a:latin typeface="Verdana" charset="0"/>
                <a:ea typeface="Verdana" charset="0"/>
                <a:cs typeface="Verdana" charset="0"/>
              </a:rPr>
              <a:t>	– finances</a:t>
            </a:r>
          </a:p>
          <a:p>
            <a:pPr algn="l"/>
            <a:endParaRPr lang="en-GB" dirty="0">
              <a:solidFill>
                <a:schemeClr val="accent4">
                  <a:lumMod val="50000"/>
                </a:schemeClr>
              </a:solidFill>
              <a:latin typeface="Verdana" charset="0"/>
              <a:ea typeface="Verdana" charset="0"/>
              <a:cs typeface="Verdana" charset="0"/>
            </a:endParaRPr>
          </a:p>
        </p:txBody>
      </p:sp>
      <p:sp>
        <p:nvSpPr>
          <p:cNvPr id="8" name="Title 1"/>
          <p:cNvSpPr txBox="1">
            <a:spLocks/>
          </p:cNvSpPr>
          <p:nvPr/>
        </p:nvSpPr>
        <p:spPr>
          <a:xfrm>
            <a:off x="2010007" y="715629"/>
            <a:ext cx="8851582" cy="65066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200" dirty="0" smtClean="0">
                <a:solidFill>
                  <a:srgbClr val="E8AF02"/>
                </a:solidFill>
                <a:latin typeface="Verdana" charset="0"/>
                <a:ea typeface="Verdana" charset="0"/>
                <a:cs typeface="Verdana" charset="0"/>
              </a:rPr>
              <a:t>The Economics of Farming</a:t>
            </a:r>
            <a:endParaRPr lang="en-US" sz="3200" dirty="0">
              <a:solidFill>
                <a:srgbClr val="E8AF02"/>
              </a:solidFill>
              <a:latin typeface="Verdana" charset="0"/>
              <a:ea typeface="Verdana" charset="0"/>
              <a:cs typeface="Verdana" charset="0"/>
            </a:endParaRPr>
          </a:p>
        </p:txBody>
      </p:sp>
      <p:sp>
        <p:nvSpPr>
          <p:cNvPr id="9" name="Title 6"/>
          <p:cNvSpPr txBox="1">
            <a:spLocks noChangeAspect="1"/>
          </p:cNvSpPr>
          <p:nvPr/>
        </p:nvSpPr>
        <p:spPr>
          <a:xfrm rot="16200000">
            <a:off x="-1501598" y="2755926"/>
            <a:ext cx="5709753" cy="1283428"/>
          </a:xfrm>
          <a:prstGeom prst="rect">
            <a:avLst/>
          </a:prstGeom>
          <a:solidFill>
            <a:srgbClr val="363636"/>
          </a:solidFill>
        </p:spPr>
        <p:txBody>
          <a:bodyPr vert="horz" wrap="square" lIns="91440" tIns="45720" rIns="91440" bIns="4572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eaLnBrk="0" fontAlgn="base" hangingPunct="0">
              <a:spcAft>
                <a:spcPct val="0"/>
              </a:spcAft>
            </a:pPr>
            <a:endParaRPr lang="en-GB" altLang="x-none" sz="1400" b="1" dirty="0" smtClean="0">
              <a:solidFill>
                <a:schemeClr val="bg1"/>
              </a:solidFill>
              <a:latin typeface="Verdana" charset="0"/>
              <a:ea typeface="Verdana" charset="0"/>
              <a:cs typeface="Verdana" charset="0"/>
            </a:endParaRPr>
          </a:p>
          <a:p>
            <a:pPr algn="l" eaLnBrk="0" fontAlgn="base" hangingPunct="0">
              <a:spcAft>
                <a:spcPct val="0"/>
              </a:spcAft>
            </a:pPr>
            <a:r>
              <a:rPr lang="x-none" altLang="x-none" sz="1400" b="1" dirty="0" smtClean="0">
                <a:solidFill>
                  <a:schemeClr val="bg1"/>
                </a:solidFill>
                <a:latin typeface="Verdana" charset="0"/>
                <a:ea typeface="Verdana" charset="0"/>
                <a:cs typeface="Verdana" charset="0"/>
              </a:rPr>
              <a:t>The Economics of Farming</a:t>
            </a:r>
            <a:r>
              <a:rPr lang="en-GB" altLang="x-none" sz="1400" b="1" dirty="0" smtClean="0">
                <a:solidFill>
                  <a:schemeClr val="bg1"/>
                </a:solidFill>
                <a:latin typeface="Verdana" charset="0"/>
                <a:ea typeface="Verdana" charset="0"/>
                <a:cs typeface="Verdana" charset="0"/>
              </a:rPr>
              <a:t>     </a:t>
            </a:r>
            <a:endParaRPr lang="x-none" altLang="x-none" sz="1400" dirty="0" smtClean="0">
              <a:solidFill>
                <a:schemeClr val="bg1"/>
              </a:solidFill>
              <a:latin typeface="Verdana" charset="0"/>
              <a:ea typeface="Verdana" charset="0"/>
              <a:cs typeface="Verdana" charset="0"/>
            </a:endParaRPr>
          </a:p>
          <a:p>
            <a:pPr algn="l" eaLnBrk="0" fontAlgn="base" hangingPunct="0">
              <a:spcAft>
                <a:spcPct val="0"/>
              </a:spcAft>
            </a:pPr>
            <a:r>
              <a:rPr lang="en-GB" altLang="x-none" sz="1000" dirty="0" smtClean="0">
                <a:solidFill>
                  <a:schemeClr val="bg1"/>
                </a:solidFill>
                <a:latin typeface="Verdana" charset="0"/>
                <a:ea typeface="Verdana" charset="0"/>
                <a:cs typeface="Verdana" charset="0"/>
              </a:rPr>
              <a:t/>
            </a:r>
            <a:br>
              <a:rPr lang="en-GB" altLang="x-none" sz="1000" dirty="0" smtClean="0">
                <a:solidFill>
                  <a:schemeClr val="bg1"/>
                </a:solidFill>
                <a:latin typeface="Verdana" charset="0"/>
                <a:ea typeface="Verdana" charset="0"/>
                <a:cs typeface="Verdana" charset="0"/>
              </a:rPr>
            </a:br>
            <a:r>
              <a:rPr lang="en-GB" altLang="x-none" sz="1400" dirty="0" smtClean="0">
                <a:solidFill>
                  <a:schemeClr val="bg1"/>
                </a:solidFill>
                <a:latin typeface="Verdana" charset="0"/>
                <a:ea typeface="Verdana" charset="0"/>
                <a:cs typeface="Verdana" charset="0"/>
              </a:rPr>
              <a:t>E</a:t>
            </a:r>
            <a:r>
              <a:rPr lang="x-none" altLang="x-none" sz="1400" dirty="0" smtClean="0">
                <a:solidFill>
                  <a:schemeClr val="bg1"/>
                </a:solidFill>
                <a:latin typeface="Verdana" charset="0"/>
                <a:ea typeface="Verdana" charset="0"/>
                <a:cs typeface="Verdana" charset="0"/>
              </a:rPr>
              <a:t>conomic and monetary</a:t>
            </a:r>
            <a:r>
              <a:rPr lang="x-none" altLang="x-none" sz="1400" i="1" dirty="0" smtClean="0">
                <a:solidFill>
                  <a:schemeClr val="bg1"/>
                </a:solidFill>
                <a:latin typeface="Verdana" charset="0"/>
                <a:ea typeface="Verdana" charset="0"/>
                <a:cs typeface="Verdana" charset="0"/>
              </a:rPr>
              <a:t> </a:t>
            </a:r>
            <a:r>
              <a:rPr lang="x-none" altLang="x-none" sz="1400" dirty="0" smtClean="0">
                <a:solidFill>
                  <a:schemeClr val="bg1"/>
                </a:solidFill>
                <a:latin typeface="Verdana" charset="0"/>
                <a:ea typeface="Verdana" charset="0"/>
                <a:cs typeface="Verdana" charset="0"/>
              </a:rPr>
              <a:t>historian</a:t>
            </a:r>
            <a:r>
              <a:rPr lang="en-GB" altLang="x-none" sz="1400" dirty="0" smtClean="0">
                <a:solidFill>
                  <a:schemeClr val="bg1"/>
                </a:solidFill>
                <a:latin typeface="Verdana" charset="0"/>
                <a:ea typeface="Verdana" charset="0"/>
                <a:cs typeface="Verdana" charset="0"/>
              </a:rPr>
              <a:t/>
            </a:r>
            <a:br>
              <a:rPr lang="en-GB" altLang="x-none" sz="1400" dirty="0" smtClean="0">
                <a:solidFill>
                  <a:schemeClr val="bg1"/>
                </a:solidFill>
                <a:latin typeface="Verdana" charset="0"/>
                <a:ea typeface="Verdana" charset="0"/>
                <a:cs typeface="Verdana" charset="0"/>
              </a:rPr>
            </a:br>
            <a:r>
              <a:rPr lang="en-GB" altLang="x-none" sz="600" dirty="0" smtClean="0">
                <a:solidFill>
                  <a:schemeClr val="bg1"/>
                </a:solidFill>
                <a:latin typeface="Verdana" charset="0"/>
                <a:ea typeface="Verdana" charset="0"/>
                <a:cs typeface="Verdana" charset="0"/>
              </a:rPr>
              <a:t/>
            </a:r>
            <a:br>
              <a:rPr lang="en-GB" altLang="x-none" sz="600" dirty="0" smtClean="0">
                <a:solidFill>
                  <a:schemeClr val="bg1"/>
                </a:solidFill>
                <a:latin typeface="Verdana" charset="0"/>
                <a:ea typeface="Verdana" charset="0"/>
                <a:cs typeface="Verdana" charset="0"/>
              </a:rPr>
            </a:br>
            <a:r>
              <a:rPr lang="x-none" altLang="x-none" sz="1400" i="1" dirty="0" smtClean="0">
                <a:solidFill>
                  <a:schemeClr val="bg1"/>
                </a:solidFill>
                <a:latin typeface="Verdana" charset="0"/>
                <a:ea typeface="Verdana" charset="0"/>
                <a:cs typeface="Verdana" charset="0"/>
              </a:rPr>
              <a:t>Christopher Houghton Budd</a:t>
            </a:r>
            <a:endParaRPr lang="en-GB" altLang="x-none" sz="1400" i="1" dirty="0" smtClean="0">
              <a:solidFill>
                <a:schemeClr val="bg1"/>
              </a:solidFill>
              <a:latin typeface="Verdana" charset="0"/>
              <a:ea typeface="Verdana" charset="0"/>
              <a:cs typeface="Verdana" charset="0"/>
            </a:endParaRPr>
          </a:p>
          <a:p>
            <a:pPr algn="l" eaLnBrk="0" fontAlgn="base" hangingPunct="0">
              <a:spcAft>
                <a:spcPct val="0"/>
              </a:spcAft>
            </a:pPr>
            <a:endParaRPr lang="x-none" altLang="x-none" sz="1400" dirty="0">
              <a:solidFill>
                <a:schemeClr val="bg1"/>
              </a:solidFill>
              <a:latin typeface="Verdana" charset="0"/>
              <a:ea typeface="Verdana" charset="0"/>
              <a:cs typeface="Verdana" charset="0"/>
            </a:endParaRPr>
          </a:p>
        </p:txBody>
      </p:sp>
      <p:pic>
        <p:nvPicPr>
          <p:cNvPr id="10" name="Picture 9"/>
          <p:cNvPicPr>
            <a:picLocks noChangeAspect="1"/>
          </p:cNvPicPr>
          <p:nvPr/>
        </p:nvPicPr>
        <p:blipFill>
          <a:blip r:embed="rId3"/>
          <a:stretch>
            <a:fillRect/>
          </a:stretch>
        </p:blipFill>
        <p:spPr>
          <a:xfrm>
            <a:off x="932225" y="684169"/>
            <a:ext cx="967235" cy="839560"/>
          </a:xfrm>
          <a:prstGeom prst="rect">
            <a:avLst/>
          </a:prstGeom>
        </p:spPr>
      </p:pic>
      <p:sp>
        <p:nvSpPr>
          <p:cNvPr id="2" name="Footer Placeholder 1"/>
          <p:cNvSpPr>
            <a:spLocks noGrp="1"/>
          </p:cNvSpPr>
          <p:nvPr>
            <p:ph type="ftr" sz="quarter" idx="11"/>
          </p:nvPr>
        </p:nvSpPr>
        <p:spPr/>
        <p:txBody>
          <a:bodyPr/>
          <a:lstStyle/>
          <a:p>
            <a:r>
              <a:rPr lang="de-DE" dirty="0" smtClean="0"/>
              <a:t>© </a:t>
            </a:r>
            <a:r>
              <a:rPr lang="en-US" dirty="0" smtClean="0"/>
              <a:t>2023 Christopher Houghton Budd</a:t>
            </a:r>
            <a:endParaRPr lang="en-US" dirty="0"/>
          </a:p>
        </p:txBody>
      </p:sp>
      <p:sp>
        <p:nvSpPr>
          <p:cNvPr id="4" name="Slide Number Placeholder 3"/>
          <p:cNvSpPr>
            <a:spLocks noGrp="1"/>
          </p:cNvSpPr>
          <p:nvPr>
            <p:ph type="sldNum" sz="quarter" idx="12"/>
          </p:nvPr>
        </p:nvSpPr>
        <p:spPr/>
        <p:txBody>
          <a:bodyPr/>
          <a:lstStyle/>
          <a:p>
            <a:fld id="{813E4296-39FA-5844-BB6E-DAC19F7AB25F}" type="slidenum">
              <a:rPr lang="en-US" sz="1800" smtClean="0">
                <a:latin typeface="Verdana" charset="0"/>
                <a:ea typeface="Verdana" charset="0"/>
                <a:cs typeface="Verdana" charset="0"/>
              </a:rPr>
              <a:t>4</a:t>
            </a:fld>
            <a:endParaRPr lang="en-US" sz="1800" dirty="0">
              <a:latin typeface="Verdana" charset="0"/>
              <a:ea typeface="Verdana" charset="0"/>
              <a:cs typeface="Verdana" charset="0"/>
            </a:endParaRPr>
          </a:p>
        </p:txBody>
      </p:sp>
    </p:spTree>
    <p:extLst>
      <p:ext uri="{BB962C8B-B14F-4D97-AF65-F5344CB8AC3E}">
        <p14:creationId xmlns:p14="http://schemas.microsoft.com/office/powerpoint/2010/main" val="4674577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10005" y="1625647"/>
            <a:ext cx="8851583" cy="4626869"/>
          </a:xfrm>
        </p:spPr>
        <p:txBody>
          <a:bodyPr>
            <a:normAutofit/>
          </a:bodyPr>
          <a:lstStyle/>
          <a:p>
            <a:pPr algn="l"/>
            <a:r>
              <a:rPr lang="en-GB" b="1" dirty="0" smtClean="0">
                <a:solidFill>
                  <a:schemeClr val="accent4">
                    <a:lumMod val="50000"/>
                  </a:schemeClr>
                </a:solidFill>
                <a:latin typeface="Verdana" charset="0"/>
                <a:ea typeface="Verdana" charset="0"/>
                <a:cs typeface="Verdana" charset="0"/>
              </a:rPr>
              <a:t>Farming as such</a:t>
            </a:r>
          </a:p>
          <a:p>
            <a:pPr algn="l"/>
            <a:r>
              <a:rPr lang="en-GB" sz="2200" dirty="0" smtClean="0">
                <a:solidFill>
                  <a:schemeClr val="accent4">
                    <a:lumMod val="50000"/>
                  </a:schemeClr>
                </a:solidFill>
                <a:latin typeface="Verdana" charset="0"/>
                <a:ea typeface="Verdana" charset="0"/>
                <a:cs typeface="Verdana" charset="0"/>
              </a:rPr>
              <a:t>But first the landscape</a:t>
            </a:r>
            <a:r>
              <a:rPr lang="mr-IN" sz="2200" dirty="0" smtClean="0">
                <a:solidFill>
                  <a:schemeClr val="accent4">
                    <a:lumMod val="50000"/>
                  </a:schemeClr>
                </a:solidFill>
                <a:latin typeface="Verdana" charset="0"/>
                <a:ea typeface="Verdana" charset="0"/>
                <a:cs typeface="Verdana" charset="0"/>
              </a:rPr>
              <a:t>…</a:t>
            </a:r>
            <a:r>
              <a:rPr lang="en-GB" sz="2200" dirty="0" smtClean="0">
                <a:solidFill>
                  <a:schemeClr val="accent4">
                    <a:lumMod val="50000"/>
                  </a:schemeClr>
                </a:solidFill>
                <a:latin typeface="Verdana" charset="0"/>
                <a:ea typeface="Verdana" charset="0"/>
                <a:cs typeface="Verdana" charset="0"/>
              </a:rPr>
              <a:t> Farmland and landscape are not identical. The area of land someone is responsible for may be more than a farm and so one has to begin with the full area as such and then decide on a land management approach.</a:t>
            </a:r>
          </a:p>
          <a:p>
            <a:pPr algn="l"/>
            <a:r>
              <a:rPr lang="en-GB" sz="2200" dirty="0" smtClean="0">
                <a:solidFill>
                  <a:schemeClr val="accent4">
                    <a:lumMod val="50000"/>
                  </a:schemeClr>
                </a:solidFill>
                <a:latin typeface="Verdana" charset="0"/>
                <a:ea typeface="Verdana" charset="0"/>
                <a:cs typeface="Verdana" charset="0"/>
              </a:rPr>
              <a:t>Farming, for example, is not woodland management. So one has to begin by identifying the farmland as such, then choose the farming method appropriate to it.</a:t>
            </a:r>
          </a:p>
          <a:p>
            <a:pPr algn="l"/>
            <a:r>
              <a:rPr lang="en-GB" sz="2200" dirty="0" smtClean="0">
                <a:solidFill>
                  <a:schemeClr val="accent4">
                    <a:lumMod val="50000"/>
                  </a:schemeClr>
                </a:solidFill>
                <a:latin typeface="Verdana" charset="0"/>
                <a:ea typeface="Verdana" charset="0"/>
                <a:cs typeface="Verdana" charset="0"/>
              </a:rPr>
              <a:t>When a farm carries an economy larger than itself, its financing quickly becomes confused. Just as it does, in the other direction, when farmers undertake distribution...</a:t>
            </a:r>
            <a:endParaRPr lang="en-GB" sz="2200" dirty="0">
              <a:solidFill>
                <a:schemeClr val="accent4">
                  <a:lumMod val="50000"/>
                </a:schemeClr>
              </a:solidFill>
              <a:latin typeface="Verdana" charset="0"/>
              <a:ea typeface="Verdana" charset="0"/>
              <a:cs typeface="Verdana" charset="0"/>
            </a:endParaRPr>
          </a:p>
        </p:txBody>
      </p:sp>
      <p:sp>
        <p:nvSpPr>
          <p:cNvPr id="8" name="Title 1"/>
          <p:cNvSpPr txBox="1">
            <a:spLocks/>
          </p:cNvSpPr>
          <p:nvPr/>
        </p:nvSpPr>
        <p:spPr>
          <a:xfrm>
            <a:off x="2010007" y="715629"/>
            <a:ext cx="8851582" cy="65066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200" dirty="0" smtClean="0">
                <a:solidFill>
                  <a:srgbClr val="E8AF02"/>
                </a:solidFill>
                <a:latin typeface="Verdana" charset="0"/>
                <a:ea typeface="Verdana" charset="0"/>
                <a:cs typeface="Verdana" charset="0"/>
              </a:rPr>
              <a:t>The Economics of Farming</a:t>
            </a:r>
            <a:endParaRPr lang="en-US" sz="3200" dirty="0">
              <a:solidFill>
                <a:srgbClr val="E8AF02"/>
              </a:solidFill>
              <a:latin typeface="Verdana" charset="0"/>
              <a:ea typeface="Verdana" charset="0"/>
              <a:cs typeface="Verdana" charset="0"/>
            </a:endParaRPr>
          </a:p>
        </p:txBody>
      </p:sp>
      <p:sp>
        <p:nvSpPr>
          <p:cNvPr id="9" name="Title 6"/>
          <p:cNvSpPr txBox="1">
            <a:spLocks noChangeAspect="1"/>
          </p:cNvSpPr>
          <p:nvPr/>
        </p:nvSpPr>
        <p:spPr>
          <a:xfrm rot="16200000">
            <a:off x="-1501598" y="2755926"/>
            <a:ext cx="5709753" cy="1283428"/>
          </a:xfrm>
          <a:prstGeom prst="rect">
            <a:avLst/>
          </a:prstGeom>
          <a:solidFill>
            <a:srgbClr val="363636"/>
          </a:solidFill>
        </p:spPr>
        <p:txBody>
          <a:bodyPr vert="horz" wrap="square" lIns="91440" tIns="45720" rIns="91440" bIns="4572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eaLnBrk="0" fontAlgn="base" hangingPunct="0">
              <a:spcAft>
                <a:spcPct val="0"/>
              </a:spcAft>
            </a:pPr>
            <a:endParaRPr lang="en-GB" altLang="x-none" sz="1400" b="1" dirty="0" smtClean="0">
              <a:solidFill>
                <a:schemeClr val="bg1"/>
              </a:solidFill>
              <a:latin typeface="Verdana" charset="0"/>
              <a:ea typeface="Verdana" charset="0"/>
              <a:cs typeface="Verdana" charset="0"/>
            </a:endParaRPr>
          </a:p>
          <a:p>
            <a:pPr algn="l" eaLnBrk="0" fontAlgn="base" hangingPunct="0">
              <a:spcAft>
                <a:spcPct val="0"/>
              </a:spcAft>
            </a:pPr>
            <a:r>
              <a:rPr lang="x-none" altLang="x-none" sz="1400" b="1" dirty="0" smtClean="0">
                <a:solidFill>
                  <a:schemeClr val="bg1"/>
                </a:solidFill>
                <a:latin typeface="Verdana" charset="0"/>
                <a:ea typeface="Verdana" charset="0"/>
                <a:cs typeface="Verdana" charset="0"/>
              </a:rPr>
              <a:t>The Economics of Farming</a:t>
            </a:r>
            <a:r>
              <a:rPr lang="en-GB" altLang="x-none" sz="1400" b="1" dirty="0" smtClean="0">
                <a:solidFill>
                  <a:schemeClr val="bg1"/>
                </a:solidFill>
                <a:latin typeface="Verdana" charset="0"/>
                <a:ea typeface="Verdana" charset="0"/>
                <a:cs typeface="Verdana" charset="0"/>
              </a:rPr>
              <a:t>     </a:t>
            </a:r>
            <a:endParaRPr lang="x-none" altLang="x-none" sz="1400" dirty="0" smtClean="0">
              <a:solidFill>
                <a:schemeClr val="bg1"/>
              </a:solidFill>
              <a:latin typeface="Verdana" charset="0"/>
              <a:ea typeface="Verdana" charset="0"/>
              <a:cs typeface="Verdana" charset="0"/>
            </a:endParaRPr>
          </a:p>
          <a:p>
            <a:pPr algn="l" eaLnBrk="0" fontAlgn="base" hangingPunct="0">
              <a:spcAft>
                <a:spcPct val="0"/>
              </a:spcAft>
            </a:pPr>
            <a:r>
              <a:rPr lang="en-GB" altLang="x-none" sz="1000" dirty="0" smtClean="0">
                <a:solidFill>
                  <a:schemeClr val="bg1"/>
                </a:solidFill>
                <a:latin typeface="Verdana" charset="0"/>
                <a:ea typeface="Verdana" charset="0"/>
                <a:cs typeface="Verdana" charset="0"/>
              </a:rPr>
              <a:t/>
            </a:r>
            <a:br>
              <a:rPr lang="en-GB" altLang="x-none" sz="1000" dirty="0" smtClean="0">
                <a:solidFill>
                  <a:schemeClr val="bg1"/>
                </a:solidFill>
                <a:latin typeface="Verdana" charset="0"/>
                <a:ea typeface="Verdana" charset="0"/>
                <a:cs typeface="Verdana" charset="0"/>
              </a:rPr>
            </a:br>
            <a:r>
              <a:rPr lang="en-GB" altLang="x-none" sz="1400" dirty="0" smtClean="0">
                <a:solidFill>
                  <a:schemeClr val="bg1"/>
                </a:solidFill>
                <a:latin typeface="Verdana" charset="0"/>
                <a:ea typeface="Verdana" charset="0"/>
                <a:cs typeface="Verdana" charset="0"/>
              </a:rPr>
              <a:t>E</a:t>
            </a:r>
            <a:r>
              <a:rPr lang="x-none" altLang="x-none" sz="1400" dirty="0" smtClean="0">
                <a:solidFill>
                  <a:schemeClr val="bg1"/>
                </a:solidFill>
                <a:latin typeface="Verdana" charset="0"/>
                <a:ea typeface="Verdana" charset="0"/>
                <a:cs typeface="Verdana" charset="0"/>
              </a:rPr>
              <a:t>conomic and monetary</a:t>
            </a:r>
            <a:r>
              <a:rPr lang="x-none" altLang="x-none" sz="1400" i="1" dirty="0" smtClean="0">
                <a:solidFill>
                  <a:schemeClr val="bg1"/>
                </a:solidFill>
                <a:latin typeface="Verdana" charset="0"/>
                <a:ea typeface="Verdana" charset="0"/>
                <a:cs typeface="Verdana" charset="0"/>
              </a:rPr>
              <a:t> </a:t>
            </a:r>
            <a:r>
              <a:rPr lang="x-none" altLang="x-none" sz="1400" dirty="0" smtClean="0">
                <a:solidFill>
                  <a:schemeClr val="bg1"/>
                </a:solidFill>
                <a:latin typeface="Verdana" charset="0"/>
                <a:ea typeface="Verdana" charset="0"/>
                <a:cs typeface="Verdana" charset="0"/>
              </a:rPr>
              <a:t>historian</a:t>
            </a:r>
            <a:r>
              <a:rPr lang="en-GB" altLang="x-none" sz="1400" dirty="0" smtClean="0">
                <a:solidFill>
                  <a:schemeClr val="bg1"/>
                </a:solidFill>
                <a:latin typeface="Verdana" charset="0"/>
                <a:ea typeface="Verdana" charset="0"/>
                <a:cs typeface="Verdana" charset="0"/>
              </a:rPr>
              <a:t/>
            </a:r>
            <a:br>
              <a:rPr lang="en-GB" altLang="x-none" sz="1400" dirty="0" smtClean="0">
                <a:solidFill>
                  <a:schemeClr val="bg1"/>
                </a:solidFill>
                <a:latin typeface="Verdana" charset="0"/>
                <a:ea typeface="Verdana" charset="0"/>
                <a:cs typeface="Verdana" charset="0"/>
              </a:rPr>
            </a:br>
            <a:r>
              <a:rPr lang="en-GB" altLang="x-none" sz="600" dirty="0" smtClean="0">
                <a:solidFill>
                  <a:schemeClr val="bg1"/>
                </a:solidFill>
                <a:latin typeface="Verdana" charset="0"/>
                <a:ea typeface="Verdana" charset="0"/>
                <a:cs typeface="Verdana" charset="0"/>
              </a:rPr>
              <a:t/>
            </a:r>
            <a:br>
              <a:rPr lang="en-GB" altLang="x-none" sz="600" dirty="0" smtClean="0">
                <a:solidFill>
                  <a:schemeClr val="bg1"/>
                </a:solidFill>
                <a:latin typeface="Verdana" charset="0"/>
                <a:ea typeface="Verdana" charset="0"/>
                <a:cs typeface="Verdana" charset="0"/>
              </a:rPr>
            </a:br>
            <a:r>
              <a:rPr lang="x-none" altLang="x-none" sz="1400" i="1" dirty="0" smtClean="0">
                <a:solidFill>
                  <a:schemeClr val="bg1"/>
                </a:solidFill>
                <a:latin typeface="Verdana" charset="0"/>
                <a:ea typeface="Verdana" charset="0"/>
                <a:cs typeface="Verdana" charset="0"/>
              </a:rPr>
              <a:t>Christopher Houghton Budd</a:t>
            </a:r>
            <a:endParaRPr lang="en-GB" altLang="x-none" sz="1400" i="1" dirty="0" smtClean="0">
              <a:solidFill>
                <a:schemeClr val="bg1"/>
              </a:solidFill>
              <a:latin typeface="Verdana" charset="0"/>
              <a:ea typeface="Verdana" charset="0"/>
              <a:cs typeface="Verdana" charset="0"/>
            </a:endParaRPr>
          </a:p>
          <a:p>
            <a:pPr algn="l" eaLnBrk="0" fontAlgn="base" hangingPunct="0">
              <a:spcAft>
                <a:spcPct val="0"/>
              </a:spcAft>
            </a:pPr>
            <a:endParaRPr lang="x-none" altLang="x-none" sz="1400" dirty="0">
              <a:solidFill>
                <a:schemeClr val="bg1"/>
              </a:solidFill>
              <a:latin typeface="Verdana" charset="0"/>
              <a:ea typeface="Verdana" charset="0"/>
              <a:cs typeface="Verdana" charset="0"/>
            </a:endParaRPr>
          </a:p>
        </p:txBody>
      </p:sp>
      <p:pic>
        <p:nvPicPr>
          <p:cNvPr id="10" name="Picture 9"/>
          <p:cNvPicPr>
            <a:picLocks noChangeAspect="1"/>
          </p:cNvPicPr>
          <p:nvPr/>
        </p:nvPicPr>
        <p:blipFill>
          <a:blip r:embed="rId2"/>
          <a:stretch>
            <a:fillRect/>
          </a:stretch>
        </p:blipFill>
        <p:spPr>
          <a:xfrm>
            <a:off x="932225" y="684169"/>
            <a:ext cx="967235" cy="839560"/>
          </a:xfrm>
          <a:prstGeom prst="rect">
            <a:avLst/>
          </a:prstGeom>
        </p:spPr>
      </p:pic>
      <p:sp>
        <p:nvSpPr>
          <p:cNvPr id="2" name="Footer Placeholder 1"/>
          <p:cNvSpPr>
            <a:spLocks noGrp="1"/>
          </p:cNvSpPr>
          <p:nvPr>
            <p:ph type="ftr" sz="quarter" idx="11"/>
          </p:nvPr>
        </p:nvSpPr>
        <p:spPr/>
        <p:txBody>
          <a:bodyPr/>
          <a:lstStyle/>
          <a:p>
            <a:r>
              <a:rPr lang="en-US" smtClean="0"/>
              <a:t>© 2023 Christopher Houghton Budd</a:t>
            </a:r>
            <a:endParaRPr lang="en-US" dirty="0"/>
          </a:p>
        </p:txBody>
      </p:sp>
      <p:sp>
        <p:nvSpPr>
          <p:cNvPr id="4" name="Slide Number Placeholder 3"/>
          <p:cNvSpPr>
            <a:spLocks noGrp="1"/>
          </p:cNvSpPr>
          <p:nvPr>
            <p:ph type="sldNum" sz="quarter" idx="12"/>
          </p:nvPr>
        </p:nvSpPr>
        <p:spPr/>
        <p:txBody>
          <a:bodyPr/>
          <a:lstStyle/>
          <a:p>
            <a:fld id="{813E4296-39FA-5844-BB6E-DAC19F7AB25F}" type="slidenum">
              <a:rPr lang="en-US" sz="1800" smtClean="0">
                <a:latin typeface="Verdana" charset="0"/>
                <a:ea typeface="Verdana" charset="0"/>
                <a:cs typeface="Verdana" charset="0"/>
              </a:rPr>
              <a:t>5</a:t>
            </a:fld>
            <a:endParaRPr lang="en-US" sz="1800" dirty="0">
              <a:latin typeface="Verdana" charset="0"/>
              <a:ea typeface="Verdana" charset="0"/>
              <a:cs typeface="Verdana" charset="0"/>
            </a:endParaRPr>
          </a:p>
        </p:txBody>
      </p:sp>
    </p:spTree>
    <p:extLst>
      <p:ext uri="{BB962C8B-B14F-4D97-AF65-F5344CB8AC3E}">
        <p14:creationId xmlns:p14="http://schemas.microsoft.com/office/powerpoint/2010/main" val="12254921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10005" y="1625647"/>
            <a:ext cx="8851583" cy="4626869"/>
          </a:xfrm>
        </p:spPr>
        <p:txBody>
          <a:bodyPr>
            <a:normAutofit/>
          </a:bodyPr>
          <a:lstStyle/>
          <a:p>
            <a:pPr algn="l"/>
            <a:r>
              <a:rPr lang="en-GB" b="1" dirty="0" smtClean="0">
                <a:solidFill>
                  <a:schemeClr val="accent4">
                    <a:lumMod val="50000"/>
                  </a:schemeClr>
                </a:solidFill>
                <a:latin typeface="Verdana" charset="0"/>
                <a:ea typeface="Verdana" charset="0"/>
                <a:cs typeface="Verdana" charset="0"/>
              </a:rPr>
              <a:t>Social context of farming</a:t>
            </a:r>
          </a:p>
          <a:p>
            <a:pPr algn="l"/>
            <a:r>
              <a:rPr lang="en-GB" sz="2200" dirty="0" smtClean="0">
                <a:solidFill>
                  <a:schemeClr val="accent4">
                    <a:lumMod val="50000"/>
                  </a:schemeClr>
                </a:solidFill>
                <a:latin typeface="Verdana" charset="0"/>
                <a:ea typeface="Verdana" charset="0"/>
                <a:cs typeface="Verdana" charset="0"/>
              </a:rPr>
              <a:t>The economics of farming needs to have a matching social context in four specific ways:</a:t>
            </a:r>
            <a:endParaRPr lang="en-GB" sz="2200" dirty="0">
              <a:solidFill>
                <a:schemeClr val="accent4">
                  <a:lumMod val="50000"/>
                </a:schemeClr>
              </a:solidFill>
              <a:latin typeface="Verdana" charset="0"/>
              <a:ea typeface="Verdana" charset="0"/>
              <a:cs typeface="Verdana" charset="0"/>
            </a:endParaRPr>
          </a:p>
          <a:p>
            <a:pPr algn="l"/>
            <a:r>
              <a:rPr lang="en-GB" sz="2200" dirty="0" smtClean="0">
                <a:solidFill>
                  <a:schemeClr val="accent4">
                    <a:lumMod val="50000"/>
                  </a:schemeClr>
                </a:solidFill>
                <a:latin typeface="Verdana" charset="0"/>
                <a:ea typeface="Verdana" charset="0"/>
                <a:cs typeface="Verdana" charset="0"/>
              </a:rPr>
              <a:t>– whether land-owners or tenants, farmers require    </a:t>
            </a:r>
            <a:br>
              <a:rPr lang="en-GB" sz="2200" dirty="0" smtClean="0">
                <a:solidFill>
                  <a:schemeClr val="accent4">
                    <a:lumMod val="50000"/>
                  </a:schemeClr>
                </a:solidFill>
                <a:latin typeface="Verdana" charset="0"/>
                <a:ea typeface="Verdana" charset="0"/>
                <a:cs typeface="Verdana" charset="0"/>
              </a:rPr>
            </a:br>
            <a:r>
              <a:rPr lang="en-GB" sz="2200" dirty="0" smtClean="0">
                <a:solidFill>
                  <a:schemeClr val="accent4">
                    <a:lumMod val="50000"/>
                  </a:schemeClr>
                </a:solidFill>
                <a:latin typeface="Verdana" charset="0"/>
                <a:ea typeface="Verdana" charset="0"/>
                <a:cs typeface="Verdana" charset="0"/>
              </a:rPr>
              <a:t>   </a:t>
            </a:r>
            <a:r>
              <a:rPr lang="en-GB" sz="2200" b="1" dirty="0" smtClean="0">
                <a:solidFill>
                  <a:schemeClr val="accent4">
                    <a:lumMod val="50000"/>
                  </a:schemeClr>
                </a:solidFill>
                <a:latin typeface="Verdana" charset="0"/>
                <a:ea typeface="Verdana" charset="0"/>
                <a:cs typeface="Verdana" charset="0"/>
              </a:rPr>
              <a:t>tenure</a:t>
            </a:r>
            <a:r>
              <a:rPr lang="en-GB" sz="2200" dirty="0" smtClean="0">
                <a:solidFill>
                  <a:schemeClr val="accent4">
                    <a:lumMod val="50000"/>
                  </a:schemeClr>
                </a:solidFill>
                <a:latin typeface="Verdana" charset="0"/>
                <a:ea typeface="Verdana" charset="0"/>
                <a:cs typeface="Verdana" charset="0"/>
              </a:rPr>
              <a:t> for the life of their farming career</a:t>
            </a:r>
          </a:p>
          <a:p>
            <a:pPr algn="l"/>
            <a:r>
              <a:rPr lang="en-GB" sz="2200" dirty="0" smtClean="0">
                <a:solidFill>
                  <a:schemeClr val="accent4">
                    <a:lumMod val="50000"/>
                  </a:schemeClr>
                </a:solidFill>
                <a:latin typeface="Verdana" charset="0"/>
                <a:ea typeface="Verdana" charset="0"/>
                <a:cs typeface="Verdana" charset="0"/>
              </a:rPr>
              <a:t>– this requires </a:t>
            </a:r>
            <a:r>
              <a:rPr lang="en-GB" sz="2200" b="1" dirty="0" smtClean="0">
                <a:solidFill>
                  <a:schemeClr val="accent4">
                    <a:lumMod val="50000"/>
                  </a:schemeClr>
                </a:solidFill>
                <a:latin typeface="Verdana" charset="0"/>
                <a:ea typeface="Verdana" charset="0"/>
                <a:cs typeface="Verdana" charset="0"/>
              </a:rPr>
              <a:t>leases</a:t>
            </a:r>
            <a:r>
              <a:rPr lang="en-GB" sz="2200" dirty="0" smtClean="0">
                <a:solidFill>
                  <a:schemeClr val="accent4">
                    <a:lumMod val="50000"/>
                  </a:schemeClr>
                </a:solidFill>
                <a:latin typeface="Verdana" charset="0"/>
                <a:ea typeface="Verdana" charset="0"/>
                <a:cs typeface="Verdana" charset="0"/>
              </a:rPr>
              <a:t> that separate and protect land-</a:t>
            </a:r>
            <a:br>
              <a:rPr lang="en-GB" sz="2200" dirty="0" smtClean="0">
                <a:solidFill>
                  <a:schemeClr val="accent4">
                    <a:lumMod val="50000"/>
                  </a:schemeClr>
                </a:solidFill>
                <a:latin typeface="Verdana" charset="0"/>
                <a:ea typeface="Verdana" charset="0"/>
                <a:cs typeface="Verdana" charset="0"/>
              </a:rPr>
            </a:br>
            <a:r>
              <a:rPr lang="en-GB" sz="2200" dirty="0" smtClean="0">
                <a:solidFill>
                  <a:schemeClr val="accent4">
                    <a:lumMod val="50000"/>
                  </a:schemeClr>
                </a:solidFill>
                <a:latin typeface="Verdana" charset="0"/>
                <a:ea typeface="Verdana" charset="0"/>
                <a:cs typeface="Verdana" charset="0"/>
              </a:rPr>
              <a:t>   ownership and land-use from one another’s different roles</a:t>
            </a:r>
          </a:p>
          <a:p>
            <a:pPr algn="l"/>
            <a:r>
              <a:rPr lang="en-GB" sz="2200" dirty="0" smtClean="0">
                <a:solidFill>
                  <a:schemeClr val="accent4">
                    <a:lumMod val="50000"/>
                  </a:schemeClr>
                </a:solidFill>
                <a:latin typeface="Verdana" charset="0"/>
                <a:ea typeface="Verdana" charset="0"/>
                <a:cs typeface="Verdana" charset="0"/>
              </a:rPr>
              <a:t>– lessors and land-owners need to </a:t>
            </a:r>
            <a:r>
              <a:rPr lang="en-GB" sz="2200" b="1" dirty="0" smtClean="0">
                <a:solidFill>
                  <a:schemeClr val="accent4">
                    <a:lumMod val="50000"/>
                  </a:schemeClr>
                </a:solidFill>
                <a:latin typeface="Verdana" charset="0"/>
                <a:ea typeface="Verdana" charset="0"/>
                <a:cs typeface="Verdana" charset="0"/>
              </a:rPr>
              <a:t>revalue</a:t>
            </a:r>
            <a:r>
              <a:rPr lang="en-GB" sz="2200" dirty="0" smtClean="0">
                <a:solidFill>
                  <a:schemeClr val="accent4">
                    <a:lumMod val="50000"/>
                  </a:schemeClr>
                </a:solidFill>
                <a:latin typeface="Verdana" charset="0"/>
                <a:ea typeface="Verdana" charset="0"/>
                <a:cs typeface="Verdana" charset="0"/>
              </a:rPr>
              <a:t> such </a:t>
            </a:r>
            <a:br>
              <a:rPr lang="en-GB" sz="2200" dirty="0" smtClean="0">
                <a:solidFill>
                  <a:schemeClr val="accent4">
                    <a:lumMod val="50000"/>
                  </a:schemeClr>
                </a:solidFill>
                <a:latin typeface="Verdana" charset="0"/>
                <a:ea typeface="Verdana" charset="0"/>
                <a:cs typeface="Verdana" charset="0"/>
              </a:rPr>
            </a:br>
            <a:r>
              <a:rPr lang="en-GB" sz="2200" dirty="0" smtClean="0">
                <a:solidFill>
                  <a:schemeClr val="accent4">
                    <a:lumMod val="50000"/>
                  </a:schemeClr>
                </a:solidFill>
                <a:latin typeface="Verdana" charset="0"/>
                <a:ea typeface="Verdana" charset="0"/>
                <a:cs typeface="Verdana" charset="0"/>
              </a:rPr>
              <a:t>   tenure-leases, adjusting their balance sheets accordingly</a:t>
            </a:r>
          </a:p>
          <a:p>
            <a:pPr algn="l"/>
            <a:r>
              <a:rPr lang="en-GB" sz="2200" dirty="0" smtClean="0">
                <a:solidFill>
                  <a:schemeClr val="accent4">
                    <a:lumMod val="50000"/>
                  </a:schemeClr>
                </a:solidFill>
                <a:latin typeface="Verdana" charset="0"/>
                <a:ea typeface="Verdana" charset="0"/>
                <a:cs typeface="Verdana" charset="0"/>
              </a:rPr>
              <a:t>– </a:t>
            </a:r>
            <a:r>
              <a:rPr lang="en-GB" sz="2200" b="1" dirty="0" smtClean="0">
                <a:solidFill>
                  <a:schemeClr val="accent4">
                    <a:lumMod val="50000"/>
                  </a:schemeClr>
                </a:solidFill>
                <a:latin typeface="Verdana" charset="0"/>
                <a:ea typeface="Verdana" charset="0"/>
                <a:cs typeface="Verdana" charset="0"/>
              </a:rPr>
              <a:t>capital</a:t>
            </a:r>
            <a:r>
              <a:rPr lang="en-GB" sz="2200" dirty="0" smtClean="0">
                <a:solidFill>
                  <a:schemeClr val="accent4">
                    <a:lumMod val="50000"/>
                  </a:schemeClr>
                </a:solidFill>
                <a:latin typeface="Verdana" charset="0"/>
                <a:ea typeface="Verdana" charset="0"/>
                <a:cs typeface="Verdana" charset="0"/>
              </a:rPr>
              <a:t> providers need to be in equitable partnership with </a:t>
            </a:r>
            <a:br>
              <a:rPr lang="en-GB" sz="2200" dirty="0" smtClean="0">
                <a:solidFill>
                  <a:schemeClr val="accent4">
                    <a:lumMod val="50000"/>
                  </a:schemeClr>
                </a:solidFill>
                <a:latin typeface="Verdana" charset="0"/>
                <a:ea typeface="Verdana" charset="0"/>
                <a:cs typeface="Verdana" charset="0"/>
              </a:rPr>
            </a:br>
            <a:r>
              <a:rPr lang="en-GB" sz="2200" dirty="0" smtClean="0">
                <a:solidFill>
                  <a:schemeClr val="accent4">
                    <a:lumMod val="50000"/>
                  </a:schemeClr>
                </a:solidFill>
                <a:latin typeface="Verdana" charset="0"/>
                <a:ea typeface="Verdana" charset="0"/>
                <a:cs typeface="Verdana" charset="0"/>
              </a:rPr>
              <a:t>   farmers, not their masters</a:t>
            </a:r>
            <a:endParaRPr lang="en-GB" sz="2200" dirty="0">
              <a:solidFill>
                <a:schemeClr val="accent4">
                  <a:lumMod val="50000"/>
                </a:schemeClr>
              </a:solidFill>
              <a:latin typeface="Verdana" charset="0"/>
              <a:ea typeface="Verdana" charset="0"/>
              <a:cs typeface="Verdana" charset="0"/>
            </a:endParaRPr>
          </a:p>
        </p:txBody>
      </p:sp>
      <p:sp>
        <p:nvSpPr>
          <p:cNvPr id="8" name="Title 1"/>
          <p:cNvSpPr txBox="1">
            <a:spLocks/>
          </p:cNvSpPr>
          <p:nvPr/>
        </p:nvSpPr>
        <p:spPr>
          <a:xfrm>
            <a:off x="2010007" y="715629"/>
            <a:ext cx="8851582" cy="65066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200" dirty="0" smtClean="0">
                <a:solidFill>
                  <a:srgbClr val="E8AF02"/>
                </a:solidFill>
                <a:latin typeface="Verdana" charset="0"/>
                <a:ea typeface="Verdana" charset="0"/>
                <a:cs typeface="Verdana" charset="0"/>
              </a:rPr>
              <a:t>The Economics of Farming</a:t>
            </a:r>
            <a:endParaRPr lang="en-US" sz="3200" dirty="0">
              <a:solidFill>
                <a:srgbClr val="E8AF02"/>
              </a:solidFill>
              <a:latin typeface="Verdana" charset="0"/>
              <a:ea typeface="Verdana" charset="0"/>
              <a:cs typeface="Verdana" charset="0"/>
            </a:endParaRPr>
          </a:p>
        </p:txBody>
      </p:sp>
      <p:sp>
        <p:nvSpPr>
          <p:cNvPr id="9" name="Title 6"/>
          <p:cNvSpPr txBox="1">
            <a:spLocks noChangeAspect="1"/>
          </p:cNvSpPr>
          <p:nvPr/>
        </p:nvSpPr>
        <p:spPr>
          <a:xfrm rot="16200000">
            <a:off x="-1501598" y="2755926"/>
            <a:ext cx="5709753" cy="1283428"/>
          </a:xfrm>
          <a:prstGeom prst="rect">
            <a:avLst/>
          </a:prstGeom>
          <a:solidFill>
            <a:srgbClr val="363636"/>
          </a:solidFill>
        </p:spPr>
        <p:txBody>
          <a:bodyPr vert="horz" wrap="square" lIns="91440" tIns="45720" rIns="91440" bIns="4572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eaLnBrk="0" fontAlgn="base" hangingPunct="0">
              <a:spcAft>
                <a:spcPct val="0"/>
              </a:spcAft>
            </a:pPr>
            <a:endParaRPr lang="en-GB" altLang="x-none" sz="1400" b="1" dirty="0" smtClean="0">
              <a:solidFill>
                <a:schemeClr val="bg1"/>
              </a:solidFill>
              <a:latin typeface="Verdana" charset="0"/>
              <a:ea typeface="Verdana" charset="0"/>
              <a:cs typeface="Verdana" charset="0"/>
            </a:endParaRPr>
          </a:p>
          <a:p>
            <a:pPr algn="l" eaLnBrk="0" fontAlgn="base" hangingPunct="0">
              <a:spcAft>
                <a:spcPct val="0"/>
              </a:spcAft>
            </a:pPr>
            <a:r>
              <a:rPr lang="x-none" altLang="x-none" sz="1400" b="1" dirty="0" smtClean="0">
                <a:solidFill>
                  <a:schemeClr val="bg1"/>
                </a:solidFill>
                <a:latin typeface="Verdana" charset="0"/>
                <a:ea typeface="Verdana" charset="0"/>
                <a:cs typeface="Verdana" charset="0"/>
              </a:rPr>
              <a:t>The Economics of Farming</a:t>
            </a:r>
            <a:r>
              <a:rPr lang="en-GB" altLang="x-none" sz="1400" b="1" dirty="0" smtClean="0">
                <a:solidFill>
                  <a:schemeClr val="bg1"/>
                </a:solidFill>
                <a:latin typeface="Verdana" charset="0"/>
                <a:ea typeface="Verdana" charset="0"/>
                <a:cs typeface="Verdana" charset="0"/>
              </a:rPr>
              <a:t>     </a:t>
            </a:r>
            <a:endParaRPr lang="x-none" altLang="x-none" sz="1400" dirty="0" smtClean="0">
              <a:solidFill>
                <a:schemeClr val="bg1"/>
              </a:solidFill>
              <a:latin typeface="Verdana" charset="0"/>
              <a:ea typeface="Verdana" charset="0"/>
              <a:cs typeface="Verdana" charset="0"/>
            </a:endParaRPr>
          </a:p>
          <a:p>
            <a:pPr algn="l" eaLnBrk="0" fontAlgn="base" hangingPunct="0">
              <a:spcAft>
                <a:spcPct val="0"/>
              </a:spcAft>
            </a:pPr>
            <a:r>
              <a:rPr lang="en-GB" altLang="x-none" sz="1000" dirty="0" smtClean="0">
                <a:solidFill>
                  <a:schemeClr val="bg1"/>
                </a:solidFill>
                <a:latin typeface="Verdana" charset="0"/>
                <a:ea typeface="Verdana" charset="0"/>
                <a:cs typeface="Verdana" charset="0"/>
              </a:rPr>
              <a:t/>
            </a:r>
            <a:br>
              <a:rPr lang="en-GB" altLang="x-none" sz="1000" dirty="0" smtClean="0">
                <a:solidFill>
                  <a:schemeClr val="bg1"/>
                </a:solidFill>
                <a:latin typeface="Verdana" charset="0"/>
                <a:ea typeface="Verdana" charset="0"/>
                <a:cs typeface="Verdana" charset="0"/>
              </a:rPr>
            </a:br>
            <a:r>
              <a:rPr lang="en-GB" altLang="x-none" sz="1400" dirty="0" smtClean="0">
                <a:solidFill>
                  <a:schemeClr val="bg1"/>
                </a:solidFill>
                <a:latin typeface="Verdana" charset="0"/>
                <a:ea typeface="Verdana" charset="0"/>
                <a:cs typeface="Verdana" charset="0"/>
              </a:rPr>
              <a:t>E</a:t>
            </a:r>
            <a:r>
              <a:rPr lang="x-none" altLang="x-none" sz="1400" dirty="0" smtClean="0">
                <a:solidFill>
                  <a:schemeClr val="bg1"/>
                </a:solidFill>
                <a:latin typeface="Verdana" charset="0"/>
                <a:ea typeface="Verdana" charset="0"/>
                <a:cs typeface="Verdana" charset="0"/>
              </a:rPr>
              <a:t>conomic and monetary</a:t>
            </a:r>
            <a:r>
              <a:rPr lang="x-none" altLang="x-none" sz="1400" i="1" dirty="0" smtClean="0">
                <a:solidFill>
                  <a:schemeClr val="bg1"/>
                </a:solidFill>
                <a:latin typeface="Verdana" charset="0"/>
                <a:ea typeface="Verdana" charset="0"/>
                <a:cs typeface="Verdana" charset="0"/>
              </a:rPr>
              <a:t> </a:t>
            </a:r>
            <a:r>
              <a:rPr lang="x-none" altLang="x-none" sz="1400" dirty="0" smtClean="0">
                <a:solidFill>
                  <a:schemeClr val="bg1"/>
                </a:solidFill>
                <a:latin typeface="Verdana" charset="0"/>
                <a:ea typeface="Verdana" charset="0"/>
                <a:cs typeface="Verdana" charset="0"/>
              </a:rPr>
              <a:t>historian</a:t>
            </a:r>
            <a:r>
              <a:rPr lang="en-GB" altLang="x-none" sz="1400" dirty="0" smtClean="0">
                <a:solidFill>
                  <a:schemeClr val="bg1"/>
                </a:solidFill>
                <a:latin typeface="Verdana" charset="0"/>
                <a:ea typeface="Verdana" charset="0"/>
                <a:cs typeface="Verdana" charset="0"/>
              </a:rPr>
              <a:t/>
            </a:r>
            <a:br>
              <a:rPr lang="en-GB" altLang="x-none" sz="1400" dirty="0" smtClean="0">
                <a:solidFill>
                  <a:schemeClr val="bg1"/>
                </a:solidFill>
                <a:latin typeface="Verdana" charset="0"/>
                <a:ea typeface="Verdana" charset="0"/>
                <a:cs typeface="Verdana" charset="0"/>
              </a:rPr>
            </a:br>
            <a:r>
              <a:rPr lang="en-GB" altLang="x-none" sz="600" dirty="0" smtClean="0">
                <a:solidFill>
                  <a:schemeClr val="bg1"/>
                </a:solidFill>
                <a:latin typeface="Verdana" charset="0"/>
                <a:ea typeface="Verdana" charset="0"/>
                <a:cs typeface="Verdana" charset="0"/>
              </a:rPr>
              <a:t/>
            </a:r>
            <a:br>
              <a:rPr lang="en-GB" altLang="x-none" sz="600" dirty="0" smtClean="0">
                <a:solidFill>
                  <a:schemeClr val="bg1"/>
                </a:solidFill>
                <a:latin typeface="Verdana" charset="0"/>
                <a:ea typeface="Verdana" charset="0"/>
                <a:cs typeface="Verdana" charset="0"/>
              </a:rPr>
            </a:br>
            <a:r>
              <a:rPr lang="x-none" altLang="x-none" sz="1400" i="1" dirty="0" smtClean="0">
                <a:solidFill>
                  <a:schemeClr val="bg1"/>
                </a:solidFill>
                <a:latin typeface="Verdana" charset="0"/>
                <a:ea typeface="Verdana" charset="0"/>
                <a:cs typeface="Verdana" charset="0"/>
              </a:rPr>
              <a:t>Christopher Houghton Budd</a:t>
            </a:r>
            <a:endParaRPr lang="en-GB" altLang="x-none" sz="1400" i="1" dirty="0" smtClean="0">
              <a:solidFill>
                <a:schemeClr val="bg1"/>
              </a:solidFill>
              <a:latin typeface="Verdana" charset="0"/>
              <a:ea typeface="Verdana" charset="0"/>
              <a:cs typeface="Verdana" charset="0"/>
            </a:endParaRPr>
          </a:p>
          <a:p>
            <a:pPr algn="l" eaLnBrk="0" fontAlgn="base" hangingPunct="0">
              <a:spcAft>
                <a:spcPct val="0"/>
              </a:spcAft>
            </a:pPr>
            <a:endParaRPr lang="x-none" altLang="x-none" sz="1400" dirty="0">
              <a:solidFill>
                <a:schemeClr val="bg1"/>
              </a:solidFill>
              <a:latin typeface="Verdana" charset="0"/>
              <a:ea typeface="Verdana" charset="0"/>
              <a:cs typeface="Verdana" charset="0"/>
            </a:endParaRPr>
          </a:p>
        </p:txBody>
      </p:sp>
      <p:pic>
        <p:nvPicPr>
          <p:cNvPr id="10" name="Picture 9"/>
          <p:cNvPicPr>
            <a:picLocks noChangeAspect="1"/>
          </p:cNvPicPr>
          <p:nvPr/>
        </p:nvPicPr>
        <p:blipFill>
          <a:blip r:embed="rId2"/>
          <a:stretch>
            <a:fillRect/>
          </a:stretch>
        </p:blipFill>
        <p:spPr>
          <a:xfrm>
            <a:off x="932225" y="684169"/>
            <a:ext cx="967235" cy="839560"/>
          </a:xfrm>
          <a:prstGeom prst="rect">
            <a:avLst/>
          </a:prstGeom>
        </p:spPr>
      </p:pic>
      <p:sp>
        <p:nvSpPr>
          <p:cNvPr id="2" name="Footer Placeholder 1"/>
          <p:cNvSpPr>
            <a:spLocks noGrp="1"/>
          </p:cNvSpPr>
          <p:nvPr>
            <p:ph type="ftr" sz="quarter" idx="11"/>
          </p:nvPr>
        </p:nvSpPr>
        <p:spPr/>
        <p:txBody>
          <a:bodyPr/>
          <a:lstStyle/>
          <a:p>
            <a:r>
              <a:rPr lang="en-US" smtClean="0"/>
              <a:t>© 2023 Christopher Houghton Budd</a:t>
            </a:r>
            <a:endParaRPr lang="en-US" dirty="0"/>
          </a:p>
        </p:txBody>
      </p:sp>
      <p:sp>
        <p:nvSpPr>
          <p:cNvPr id="4" name="Slide Number Placeholder 3"/>
          <p:cNvSpPr>
            <a:spLocks noGrp="1"/>
          </p:cNvSpPr>
          <p:nvPr>
            <p:ph type="sldNum" sz="quarter" idx="12"/>
          </p:nvPr>
        </p:nvSpPr>
        <p:spPr/>
        <p:txBody>
          <a:bodyPr/>
          <a:lstStyle/>
          <a:p>
            <a:fld id="{813E4296-39FA-5844-BB6E-DAC19F7AB25F}" type="slidenum">
              <a:rPr lang="en-US" sz="1800" smtClean="0">
                <a:latin typeface="Verdana" charset="0"/>
                <a:ea typeface="Verdana" charset="0"/>
                <a:cs typeface="Verdana" charset="0"/>
              </a:rPr>
              <a:t>6</a:t>
            </a:fld>
            <a:endParaRPr lang="en-US" sz="1800" dirty="0">
              <a:latin typeface="Verdana" charset="0"/>
              <a:ea typeface="Verdana" charset="0"/>
              <a:cs typeface="Verdana" charset="0"/>
            </a:endParaRPr>
          </a:p>
        </p:txBody>
      </p:sp>
    </p:spTree>
    <p:extLst>
      <p:ext uri="{BB962C8B-B14F-4D97-AF65-F5344CB8AC3E}">
        <p14:creationId xmlns:p14="http://schemas.microsoft.com/office/powerpoint/2010/main" val="1555784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10005" y="1625647"/>
            <a:ext cx="8851583" cy="4626869"/>
          </a:xfrm>
        </p:spPr>
        <p:txBody>
          <a:bodyPr>
            <a:normAutofit/>
          </a:bodyPr>
          <a:lstStyle/>
          <a:p>
            <a:pPr algn="l"/>
            <a:r>
              <a:rPr lang="en-GB" b="1" dirty="0" smtClean="0">
                <a:solidFill>
                  <a:schemeClr val="accent4">
                    <a:lumMod val="50000"/>
                  </a:schemeClr>
                </a:solidFill>
                <a:latin typeface="Verdana" charset="0"/>
                <a:ea typeface="Verdana" charset="0"/>
                <a:cs typeface="Verdana" charset="0"/>
              </a:rPr>
              <a:t>Farming finance – I</a:t>
            </a:r>
          </a:p>
          <a:p>
            <a:pPr algn="l"/>
            <a:r>
              <a:rPr lang="en-GB" sz="2200" dirty="0" smtClean="0">
                <a:solidFill>
                  <a:schemeClr val="accent4">
                    <a:lumMod val="50000"/>
                  </a:schemeClr>
                </a:solidFill>
                <a:latin typeface="Verdana" charset="0"/>
                <a:ea typeface="Verdana" charset="0"/>
                <a:cs typeface="Verdana" charset="0"/>
              </a:rPr>
              <a:t>Given our individualised human existence, modern finance has necessarily become abstract, but not for its own sake. Its emancipation enables it to mirror, follow and enable the different natures of today’s multi-dimensional economic life, as befits a society that is no longer agrarian. </a:t>
            </a:r>
          </a:p>
          <a:p>
            <a:pPr algn="l"/>
            <a:r>
              <a:rPr lang="en-GB" sz="2200" dirty="0" smtClean="0">
                <a:solidFill>
                  <a:schemeClr val="accent4">
                    <a:lumMod val="50000"/>
                  </a:schemeClr>
                </a:solidFill>
                <a:latin typeface="Verdana" charset="0"/>
                <a:ea typeface="Verdana" charset="0"/>
                <a:cs typeface="Verdana" charset="0"/>
              </a:rPr>
              <a:t>Finance, therefore, needs to pioneer and adopt approaches that belong to the particular part of life to which it becomes linked. </a:t>
            </a:r>
          </a:p>
          <a:p>
            <a:pPr algn="l"/>
            <a:r>
              <a:rPr lang="en-GB" sz="2200" dirty="0" smtClean="0">
                <a:solidFill>
                  <a:schemeClr val="accent4">
                    <a:lumMod val="50000"/>
                  </a:schemeClr>
                </a:solidFill>
                <a:latin typeface="Verdana" charset="0"/>
                <a:ea typeface="Verdana" charset="0"/>
                <a:cs typeface="Verdana" charset="0"/>
              </a:rPr>
              <a:t>In the case of farming, this means five main policies</a:t>
            </a:r>
            <a:r>
              <a:rPr lang="mr-IN" sz="2200" dirty="0" smtClean="0">
                <a:solidFill>
                  <a:schemeClr val="accent4">
                    <a:lumMod val="50000"/>
                  </a:schemeClr>
                </a:solidFill>
                <a:latin typeface="Verdana" charset="0"/>
                <a:ea typeface="Verdana" charset="0"/>
                <a:cs typeface="Verdana" charset="0"/>
              </a:rPr>
              <a:t>…</a:t>
            </a:r>
            <a:endParaRPr lang="en-GB" sz="2200" dirty="0">
              <a:solidFill>
                <a:schemeClr val="accent4">
                  <a:lumMod val="50000"/>
                </a:schemeClr>
              </a:solidFill>
              <a:latin typeface="Verdana" charset="0"/>
              <a:ea typeface="Verdana" charset="0"/>
              <a:cs typeface="Verdana" charset="0"/>
            </a:endParaRPr>
          </a:p>
          <a:p>
            <a:pPr algn="l"/>
            <a:endParaRPr lang="en-GB" dirty="0">
              <a:solidFill>
                <a:schemeClr val="accent4">
                  <a:lumMod val="50000"/>
                </a:schemeClr>
              </a:solidFill>
              <a:latin typeface="Verdana" charset="0"/>
              <a:ea typeface="Verdana" charset="0"/>
              <a:cs typeface="Verdana" charset="0"/>
            </a:endParaRPr>
          </a:p>
        </p:txBody>
      </p:sp>
      <p:sp>
        <p:nvSpPr>
          <p:cNvPr id="8" name="Title 1"/>
          <p:cNvSpPr txBox="1">
            <a:spLocks/>
          </p:cNvSpPr>
          <p:nvPr/>
        </p:nvSpPr>
        <p:spPr>
          <a:xfrm>
            <a:off x="2010007" y="715629"/>
            <a:ext cx="8851582" cy="65066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200" dirty="0" smtClean="0">
                <a:solidFill>
                  <a:srgbClr val="E8AF02"/>
                </a:solidFill>
                <a:latin typeface="Verdana" charset="0"/>
                <a:ea typeface="Verdana" charset="0"/>
                <a:cs typeface="Verdana" charset="0"/>
              </a:rPr>
              <a:t>The Economics of Farming</a:t>
            </a:r>
            <a:endParaRPr lang="en-US" sz="3200" dirty="0">
              <a:solidFill>
                <a:srgbClr val="E8AF02"/>
              </a:solidFill>
              <a:latin typeface="Verdana" charset="0"/>
              <a:ea typeface="Verdana" charset="0"/>
              <a:cs typeface="Verdana" charset="0"/>
            </a:endParaRPr>
          </a:p>
        </p:txBody>
      </p:sp>
      <p:sp>
        <p:nvSpPr>
          <p:cNvPr id="9" name="Title 6"/>
          <p:cNvSpPr txBox="1">
            <a:spLocks noChangeAspect="1"/>
          </p:cNvSpPr>
          <p:nvPr/>
        </p:nvSpPr>
        <p:spPr>
          <a:xfrm rot="16200000">
            <a:off x="-1501598" y="2755926"/>
            <a:ext cx="5709753" cy="1283428"/>
          </a:xfrm>
          <a:prstGeom prst="rect">
            <a:avLst/>
          </a:prstGeom>
          <a:solidFill>
            <a:srgbClr val="363636"/>
          </a:solidFill>
        </p:spPr>
        <p:txBody>
          <a:bodyPr vert="horz" wrap="square" lIns="91440" tIns="45720" rIns="91440" bIns="4572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eaLnBrk="0" fontAlgn="base" hangingPunct="0">
              <a:spcAft>
                <a:spcPct val="0"/>
              </a:spcAft>
            </a:pPr>
            <a:endParaRPr lang="en-GB" altLang="x-none" sz="1400" b="1" dirty="0" smtClean="0">
              <a:solidFill>
                <a:schemeClr val="bg1"/>
              </a:solidFill>
              <a:latin typeface="Verdana" charset="0"/>
              <a:ea typeface="Verdana" charset="0"/>
              <a:cs typeface="Verdana" charset="0"/>
            </a:endParaRPr>
          </a:p>
          <a:p>
            <a:pPr algn="l" eaLnBrk="0" fontAlgn="base" hangingPunct="0">
              <a:spcAft>
                <a:spcPct val="0"/>
              </a:spcAft>
            </a:pPr>
            <a:r>
              <a:rPr lang="x-none" altLang="x-none" sz="1400" b="1" dirty="0" smtClean="0">
                <a:solidFill>
                  <a:schemeClr val="bg1"/>
                </a:solidFill>
                <a:latin typeface="Verdana" charset="0"/>
                <a:ea typeface="Verdana" charset="0"/>
                <a:cs typeface="Verdana" charset="0"/>
              </a:rPr>
              <a:t>The Economics of Farming</a:t>
            </a:r>
            <a:r>
              <a:rPr lang="en-GB" altLang="x-none" sz="1400" b="1" dirty="0" smtClean="0">
                <a:solidFill>
                  <a:schemeClr val="bg1"/>
                </a:solidFill>
                <a:latin typeface="Verdana" charset="0"/>
                <a:ea typeface="Verdana" charset="0"/>
                <a:cs typeface="Verdana" charset="0"/>
              </a:rPr>
              <a:t>     </a:t>
            </a:r>
            <a:endParaRPr lang="x-none" altLang="x-none" sz="1400" dirty="0" smtClean="0">
              <a:solidFill>
                <a:schemeClr val="bg1"/>
              </a:solidFill>
              <a:latin typeface="Verdana" charset="0"/>
              <a:ea typeface="Verdana" charset="0"/>
              <a:cs typeface="Verdana" charset="0"/>
            </a:endParaRPr>
          </a:p>
          <a:p>
            <a:pPr algn="l" eaLnBrk="0" fontAlgn="base" hangingPunct="0">
              <a:spcAft>
                <a:spcPct val="0"/>
              </a:spcAft>
            </a:pPr>
            <a:r>
              <a:rPr lang="en-GB" altLang="x-none" sz="1000" dirty="0" smtClean="0">
                <a:solidFill>
                  <a:schemeClr val="bg1"/>
                </a:solidFill>
                <a:latin typeface="Verdana" charset="0"/>
                <a:ea typeface="Verdana" charset="0"/>
                <a:cs typeface="Verdana" charset="0"/>
              </a:rPr>
              <a:t/>
            </a:r>
            <a:br>
              <a:rPr lang="en-GB" altLang="x-none" sz="1000" dirty="0" smtClean="0">
                <a:solidFill>
                  <a:schemeClr val="bg1"/>
                </a:solidFill>
                <a:latin typeface="Verdana" charset="0"/>
                <a:ea typeface="Verdana" charset="0"/>
                <a:cs typeface="Verdana" charset="0"/>
              </a:rPr>
            </a:br>
            <a:r>
              <a:rPr lang="en-GB" altLang="x-none" sz="1400" dirty="0" smtClean="0">
                <a:solidFill>
                  <a:schemeClr val="bg1"/>
                </a:solidFill>
                <a:latin typeface="Verdana" charset="0"/>
                <a:ea typeface="Verdana" charset="0"/>
                <a:cs typeface="Verdana" charset="0"/>
              </a:rPr>
              <a:t>E</a:t>
            </a:r>
            <a:r>
              <a:rPr lang="x-none" altLang="x-none" sz="1400" dirty="0" smtClean="0">
                <a:solidFill>
                  <a:schemeClr val="bg1"/>
                </a:solidFill>
                <a:latin typeface="Verdana" charset="0"/>
                <a:ea typeface="Verdana" charset="0"/>
                <a:cs typeface="Verdana" charset="0"/>
              </a:rPr>
              <a:t>conomic and monetary</a:t>
            </a:r>
            <a:r>
              <a:rPr lang="x-none" altLang="x-none" sz="1400" i="1" dirty="0" smtClean="0">
                <a:solidFill>
                  <a:schemeClr val="bg1"/>
                </a:solidFill>
                <a:latin typeface="Verdana" charset="0"/>
                <a:ea typeface="Verdana" charset="0"/>
                <a:cs typeface="Verdana" charset="0"/>
              </a:rPr>
              <a:t> </a:t>
            </a:r>
            <a:r>
              <a:rPr lang="x-none" altLang="x-none" sz="1400" dirty="0" smtClean="0">
                <a:solidFill>
                  <a:schemeClr val="bg1"/>
                </a:solidFill>
                <a:latin typeface="Verdana" charset="0"/>
                <a:ea typeface="Verdana" charset="0"/>
                <a:cs typeface="Verdana" charset="0"/>
              </a:rPr>
              <a:t>historian</a:t>
            </a:r>
            <a:r>
              <a:rPr lang="en-GB" altLang="x-none" sz="1400" dirty="0" smtClean="0">
                <a:solidFill>
                  <a:schemeClr val="bg1"/>
                </a:solidFill>
                <a:latin typeface="Verdana" charset="0"/>
                <a:ea typeface="Verdana" charset="0"/>
                <a:cs typeface="Verdana" charset="0"/>
              </a:rPr>
              <a:t/>
            </a:r>
            <a:br>
              <a:rPr lang="en-GB" altLang="x-none" sz="1400" dirty="0" smtClean="0">
                <a:solidFill>
                  <a:schemeClr val="bg1"/>
                </a:solidFill>
                <a:latin typeface="Verdana" charset="0"/>
                <a:ea typeface="Verdana" charset="0"/>
                <a:cs typeface="Verdana" charset="0"/>
              </a:rPr>
            </a:br>
            <a:r>
              <a:rPr lang="en-GB" altLang="x-none" sz="600" dirty="0" smtClean="0">
                <a:solidFill>
                  <a:schemeClr val="bg1"/>
                </a:solidFill>
                <a:latin typeface="Verdana" charset="0"/>
                <a:ea typeface="Verdana" charset="0"/>
                <a:cs typeface="Verdana" charset="0"/>
              </a:rPr>
              <a:t/>
            </a:r>
            <a:br>
              <a:rPr lang="en-GB" altLang="x-none" sz="600" dirty="0" smtClean="0">
                <a:solidFill>
                  <a:schemeClr val="bg1"/>
                </a:solidFill>
                <a:latin typeface="Verdana" charset="0"/>
                <a:ea typeface="Verdana" charset="0"/>
                <a:cs typeface="Verdana" charset="0"/>
              </a:rPr>
            </a:br>
            <a:r>
              <a:rPr lang="x-none" altLang="x-none" sz="1400" i="1" dirty="0" smtClean="0">
                <a:solidFill>
                  <a:schemeClr val="bg1"/>
                </a:solidFill>
                <a:latin typeface="Verdana" charset="0"/>
                <a:ea typeface="Verdana" charset="0"/>
                <a:cs typeface="Verdana" charset="0"/>
              </a:rPr>
              <a:t>Christopher Houghton Budd</a:t>
            </a:r>
            <a:endParaRPr lang="en-GB" altLang="x-none" sz="1400" i="1" dirty="0" smtClean="0">
              <a:solidFill>
                <a:schemeClr val="bg1"/>
              </a:solidFill>
              <a:latin typeface="Verdana" charset="0"/>
              <a:ea typeface="Verdana" charset="0"/>
              <a:cs typeface="Verdana" charset="0"/>
            </a:endParaRPr>
          </a:p>
          <a:p>
            <a:pPr algn="l" eaLnBrk="0" fontAlgn="base" hangingPunct="0">
              <a:spcAft>
                <a:spcPct val="0"/>
              </a:spcAft>
            </a:pPr>
            <a:endParaRPr lang="x-none" altLang="x-none" sz="1400" dirty="0">
              <a:solidFill>
                <a:schemeClr val="bg1"/>
              </a:solidFill>
              <a:latin typeface="Verdana" charset="0"/>
              <a:ea typeface="Verdana" charset="0"/>
              <a:cs typeface="Verdana" charset="0"/>
            </a:endParaRPr>
          </a:p>
        </p:txBody>
      </p:sp>
      <p:pic>
        <p:nvPicPr>
          <p:cNvPr id="10" name="Picture 9"/>
          <p:cNvPicPr>
            <a:picLocks noChangeAspect="1"/>
          </p:cNvPicPr>
          <p:nvPr/>
        </p:nvPicPr>
        <p:blipFill>
          <a:blip r:embed="rId2"/>
          <a:stretch>
            <a:fillRect/>
          </a:stretch>
        </p:blipFill>
        <p:spPr>
          <a:xfrm>
            <a:off x="932225" y="684169"/>
            <a:ext cx="967235" cy="839560"/>
          </a:xfrm>
          <a:prstGeom prst="rect">
            <a:avLst/>
          </a:prstGeom>
        </p:spPr>
      </p:pic>
      <p:sp>
        <p:nvSpPr>
          <p:cNvPr id="2" name="Footer Placeholder 1"/>
          <p:cNvSpPr>
            <a:spLocks noGrp="1"/>
          </p:cNvSpPr>
          <p:nvPr>
            <p:ph type="ftr" sz="quarter" idx="11"/>
          </p:nvPr>
        </p:nvSpPr>
        <p:spPr/>
        <p:txBody>
          <a:bodyPr/>
          <a:lstStyle/>
          <a:p>
            <a:r>
              <a:rPr lang="en-US" smtClean="0"/>
              <a:t>© 2023 Christopher Houghton Budd</a:t>
            </a:r>
            <a:endParaRPr lang="en-US" dirty="0"/>
          </a:p>
        </p:txBody>
      </p:sp>
      <p:sp>
        <p:nvSpPr>
          <p:cNvPr id="4" name="Slide Number Placeholder 3"/>
          <p:cNvSpPr>
            <a:spLocks noGrp="1"/>
          </p:cNvSpPr>
          <p:nvPr>
            <p:ph type="sldNum" sz="quarter" idx="12"/>
          </p:nvPr>
        </p:nvSpPr>
        <p:spPr/>
        <p:txBody>
          <a:bodyPr/>
          <a:lstStyle/>
          <a:p>
            <a:fld id="{813E4296-39FA-5844-BB6E-DAC19F7AB25F}" type="slidenum">
              <a:rPr lang="en-US" sz="1800" smtClean="0">
                <a:latin typeface="Verdana" charset="0"/>
                <a:ea typeface="Verdana" charset="0"/>
                <a:cs typeface="Verdana" charset="0"/>
              </a:rPr>
              <a:t>7</a:t>
            </a:fld>
            <a:endParaRPr lang="en-US" sz="1800" dirty="0">
              <a:latin typeface="Verdana" charset="0"/>
              <a:ea typeface="Verdana" charset="0"/>
              <a:cs typeface="Verdana" charset="0"/>
            </a:endParaRPr>
          </a:p>
        </p:txBody>
      </p:sp>
    </p:spTree>
    <p:extLst>
      <p:ext uri="{BB962C8B-B14F-4D97-AF65-F5344CB8AC3E}">
        <p14:creationId xmlns:p14="http://schemas.microsoft.com/office/powerpoint/2010/main" val="20744621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10005" y="1625647"/>
            <a:ext cx="8851583" cy="4626869"/>
          </a:xfrm>
        </p:spPr>
        <p:txBody>
          <a:bodyPr>
            <a:normAutofit/>
          </a:bodyPr>
          <a:lstStyle/>
          <a:p>
            <a:pPr algn="l"/>
            <a:r>
              <a:rPr lang="en-GB" b="1" dirty="0" smtClean="0">
                <a:solidFill>
                  <a:schemeClr val="accent4">
                    <a:lumMod val="50000"/>
                  </a:schemeClr>
                </a:solidFill>
                <a:latin typeface="Verdana" charset="0"/>
                <a:ea typeface="Verdana" charset="0"/>
                <a:cs typeface="Verdana" charset="0"/>
              </a:rPr>
              <a:t>Farming finance – II</a:t>
            </a:r>
          </a:p>
          <a:p>
            <a:pPr algn="l"/>
            <a:r>
              <a:rPr lang="en-GB" sz="2200" dirty="0" smtClean="0">
                <a:solidFill>
                  <a:schemeClr val="accent4">
                    <a:lumMod val="50000"/>
                  </a:schemeClr>
                </a:solidFill>
                <a:latin typeface="Verdana" charset="0"/>
                <a:ea typeface="Verdana" charset="0"/>
                <a:cs typeface="Verdana" charset="0"/>
              </a:rPr>
              <a:t>– rents need to be a function of a farm’s profitability  </a:t>
            </a:r>
            <a:br>
              <a:rPr lang="en-GB" sz="2200" dirty="0" smtClean="0">
                <a:solidFill>
                  <a:schemeClr val="accent4">
                    <a:lumMod val="50000"/>
                  </a:schemeClr>
                </a:solidFill>
                <a:latin typeface="Verdana" charset="0"/>
                <a:ea typeface="Verdana" charset="0"/>
                <a:cs typeface="Verdana" charset="0"/>
              </a:rPr>
            </a:br>
            <a:r>
              <a:rPr lang="en-GB" sz="2200" dirty="0" smtClean="0">
                <a:solidFill>
                  <a:schemeClr val="accent4">
                    <a:lumMod val="50000"/>
                  </a:schemeClr>
                </a:solidFill>
                <a:latin typeface="Verdana" charset="0"/>
                <a:ea typeface="Verdana" charset="0"/>
                <a:cs typeface="Verdana" charset="0"/>
              </a:rPr>
              <a:t>   (even negative if need be)</a:t>
            </a:r>
          </a:p>
          <a:p>
            <a:pPr algn="l"/>
            <a:r>
              <a:rPr lang="en-GB" sz="2200" dirty="0" smtClean="0">
                <a:solidFill>
                  <a:schemeClr val="accent4">
                    <a:lumMod val="50000"/>
                  </a:schemeClr>
                </a:solidFill>
                <a:latin typeface="Verdana" charset="0"/>
                <a:ea typeface="Verdana" charset="0"/>
                <a:cs typeface="Verdana" charset="0"/>
              </a:rPr>
              <a:t>– operating capital needs to be provided without collateral</a:t>
            </a:r>
            <a:br>
              <a:rPr lang="en-GB" sz="2200" dirty="0" smtClean="0">
                <a:solidFill>
                  <a:schemeClr val="accent4">
                    <a:lumMod val="50000"/>
                  </a:schemeClr>
                </a:solidFill>
                <a:latin typeface="Verdana" charset="0"/>
                <a:ea typeface="Verdana" charset="0"/>
                <a:cs typeface="Verdana" charset="0"/>
              </a:rPr>
            </a:br>
            <a:r>
              <a:rPr lang="en-GB" sz="2200" dirty="0" smtClean="0">
                <a:solidFill>
                  <a:schemeClr val="accent4">
                    <a:lumMod val="50000"/>
                  </a:schemeClr>
                </a:solidFill>
                <a:latin typeface="Verdana" charset="0"/>
                <a:ea typeface="Verdana" charset="0"/>
                <a:cs typeface="Verdana" charset="0"/>
              </a:rPr>
              <a:t>   (but in the light of a clear financial plan)</a:t>
            </a:r>
          </a:p>
          <a:p>
            <a:pPr algn="l"/>
            <a:r>
              <a:rPr lang="en-GB" sz="2200" dirty="0" smtClean="0">
                <a:solidFill>
                  <a:schemeClr val="accent4">
                    <a:lumMod val="50000"/>
                  </a:schemeClr>
                </a:solidFill>
                <a:latin typeface="Verdana" charset="0"/>
                <a:ea typeface="Verdana" charset="0"/>
                <a:cs typeface="Verdana" charset="0"/>
              </a:rPr>
              <a:t>– interest and dividends need to be a function of a farm’s</a:t>
            </a:r>
            <a:br>
              <a:rPr lang="en-GB" sz="2200" dirty="0" smtClean="0">
                <a:solidFill>
                  <a:schemeClr val="accent4">
                    <a:lumMod val="50000"/>
                  </a:schemeClr>
                </a:solidFill>
                <a:latin typeface="Verdana" charset="0"/>
                <a:ea typeface="Verdana" charset="0"/>
                <a:cs typeface="Verdana" charset="0"/>
              </a:rPr>
            </a:br>
            <a:r>
              <a:rPr lang="en-GB" sz="2200" dirty="0" smtClean="0">
                <a:solidFill>
                  <a:schemeClr val="accent4">
                    <a:lumMod val="50000"/>
                  </a:schemeClr>
                </a:solidFill>
                <a:latin typeface="Verdana" charset="0"/>
                <a:ea typeface="Verdana" charset="0"/>
                <a:cs typeface="Verdana" charset="0"/>
              </a:rPr>
              <a:t>   profitability</a:t>
            </a:r>
          </a:p>
          <a:p>
            <a:pPr algn="l"/>
            <a:r>
              <a:rPr lang="en-GB" sz="2200" dirty="0" smtClean="0">
                <a:solidFill>
                  <a:schemeClr val="accent4">
                    <a:lumMod val="50000"/>
                  </a:schemeClr>
                </a:solidFill>
                <a:latin typeface="Verdana" charset="0"/>
                <a:ea typeface="Verdana" charset="0"/>
                <a:cs typeface="Verdana" charset="0"/>
              </a:rPr>
              <a:t>– today’s cosmopolitan food habits notwithstanding, farms </a:t>
            </a:r>
            <a:br>
              <a:rPr lang="en-GB" sz="2200" dirty="0" smtClean="0">
                <a:solidFill>
                  <a:schemeClr val="accent4">
                    <a:lumMod val="50000"/>
                  </a:schemeClr>
                </a:solidFill>
                <a:latin typeface="Verdana" charset="0"/>
                <a:ea typeface="Verdana" charset="0"/>
                <a:cs typeface="Verdana" charset="0"/>
              </a:rPr>
            </a:br>
            <a:r>
              <a:rPr lang="en-GB" sz="2200" dirty="0" smtClean="0">
                <a:solidFill>
                  <a:schemeClr val="accent4">
                    <a:lumMod val="50000"/>
                  </a:schemeClr>
                </a:solidFill>
                <a:latin typeface="Verdana" charset="0"/>
                <a:ea typeface="Verdana" charset="0"/>
                <a:cs typeface="Verdana" charset="0"/>
              </a:rPr>
              <a:t>   should be as close to markets as possible</a:t>
            </a:r>
          </a:p>
          <a:p>
            <a:pPr algn="l"/>
            <a:r>
              <a:rPr lang="en-GB" sz="2200" dirty="0" smtClean="0">
                <a:solidFill>
                  <a:schemeClr val="accent4">
                    <a:lumMod val="50000"/>
                  </a:schemeClr>
                </a:solidFill>
                <a:latin typeface="Verdana" charset="0"/>
                <a:ea typeface="Verdana" charset="0"/>
                <a:cs typeface="Verdana" charset="0"/>
              </a:rPr>
              <a:t>– prices need to cover the </a:t>
            </a:r>
            <a:r>
              <a:rPr lang="en-GB" sz="2200" i="1" dirty="0" smtClean="0">
                <a:solidFill>
                  <a:schemeClr val="accent4">
                    <a:lumMod val="50000"/>
                  </a:schemeClr>
                </a:solidFill>
                <a:latin typeface="Verdana" charset="0"/>
                <a:ea typeface="Verdana" charset="0"/>
                <a:cs typeface="Verdana" charset="0"/>
              </a:rPr>
              <a:t>forward</a:t>
            </a:r>
            <a:r>
              <a:rPr lang="en-GB" sz="2200" dirty="0" smtClean="0">
                <a:solidFill>
                  <a:schemeClr val="accent4">
                    <a:lumMod val="50000"/>
                  </a:schemeClr>
                </a:solidFill>
                <a:latin typeface="Verdana" charset="0"/>
                <a:ea typeface="Verdana" charset="0"/>
                <a:cs typeface="Verdana" charset="0"/>
              </a:rPr>
              <a:t> costs of farming</a:t>
            </a:r>
          </a:p>
          <a:p>
            <a:pPr algn="l"/>
            <a:endParaRPr lang="en-GB" sz="2200" dirty="0">
              <a:solidFill>
                <a:schemeClr val="accent4">
                  <a:lumMod val="50000"/>
                </a:schemeClr>
              </a:solidFill>
              <a:latin typeface="Verdana" charset="0"/>
              <a:ea typeface="Verdana" charset="0"/>
              <a:cs typeface="Verdana" charset="0"/>
            </a:endParaRPr>
          </a:p>
        </p:txBody>
      </p:sp>
      <p:sp>
        <p:nvSpPr>
          <p:cNvPr id="8" name="Title 1"/>
          <p:cNvSpPr txBox="1">
            <a:spLocks/>
          </p:cNvSpPr>
          <p:nvPr/>
        </p:nvSpPr>
        <p:spPr>
          <a:xfrm>
            <a:off x="2010007" y="715629"/>
            <a:ext cx="8851582" cy="65066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200" dirty="0" smtClean="0">
                <a:solidFill>
                  <a:srgbClr val="E8AF02"/>
                </a:solidFill>
                <a:latin typeface="Verdana" charset="0"/>
                <a:ea typeface="Verdana" charset="0"/>
                <a:cs typeface="Verdana" charset="0"/>
              </a:rPr>
              <a:t>The Economics of Farming</a:t>
            </a:r>
            <a:endParaRPr lang="en-US" sz="3200" dirty="0">
              <a:solidFill>
                <a:srgbClr val="E8AF02"/>
              </a:solidFill>
              <a:latin typeface="Verdana" charset="0"/>
              <a:ea typeface="Verdana" charset="0"/>
              <a:cs typeface="Verdana" charset="0"/>
            </a:endParaRPr>
          </a:p>
        </p:txBody>
      </p:sp>
      <p:sp>
        <p:nvSpPr>
          <p:cNvPr id="9" name="Title 6"/>
          <p:cNvSpPr txBox="1">
            <a:spLocks noChangeAspect="1"/>
          </p:cNvSpPr>
          <p:nvPr/>
        </p:nvSpPr>
        <p:spPr>
          <a:xfrm rot="16200000">
            <a:off x="-1501598" y="2755926"/>
            <a:ext cx="5709753" cy="1283428"/>
          </a:xfrm>
          <a:prstGeom prst="rect">
            <a:avLst/>
          </a:prstGeom>
          <a:solidFill>
            <a:srgbClr val="363636"/>
          </a:solidFill>
        </p:spPr>
        <p:txBody>
          <a:bodyPr vert="horz" wrap="square" lIns="91440" tIns="45720" rIns="91440" bIns="4572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eaLnBrk="0" fontAlgn="base" hangingPunct="0">
              <a:spcAft>
                <a:spcPct val="0"/>
              </a:spcAft>
            </a:pPr>
            <a:endParaRPr lang="en-GB" altLang="x-none" sz="1400" b="1" dirty="0" smtClean="0">
              <a:solidFill>
                <a:schemeClr val="bg1"/>
              </a:solidFill>
              <a:latin typeface="Verdana" charset="0"/>
              <a:ea typeface="Verdana" charset="0"/>
              <a:cs typeface="Verdana" charset="0"/>
            </a:endParaRPr>
          </a:p>
          <a:p>
            <a:pPr algn="l" eaLnBrk="0" fontAlgn="base" hangingPunct="0">
              <a:spcAft>
                <a:spcPct val="0"/>
              </a:spcAft>
            </a:pPr>
            <a:r>
              <a:rPr lang="x-none" altLang="x-none" sz="1400" b="1" dirty="0" smtClean="0">
                <a:solidFill>
                  <a:schemeClr val="bg1"/>
                </a:solidFill>
                <a:latin typeface="Verdana" charset="0"/>
                <a:ea typeface="Verdana" charset="0"/>
                <a:cs typeface="Verdana" charset="0"/>
              </a:rPr>
              <a:t>The Economics of Farming</a:t>
            </a:r>
            <a:r>
              <a:rPr lang="en-GB" altLang="x-none" sz="1400" b="1" dirty="0" smtClean="0">
                <a:solidFill>
                  <a:schemeClr val="bg1"/>
                </a:solidFill>
                <a:latin typeface="Verdana" charset="0"/>
                <a:ea typeface="Verdana" charset="0"/>
                <a:cs typeface="Verdana" charset="0"/>
              </a:rPr>
              <a:t>     </a:t>
            </a:r>
            <a:endParaRPr lang="x-none" altLang="x-none" sz="1400" dirty="0" smtClean="0">
              <a:solidFill>
                <a:schemeClr val="bg1"/>
              </a:solidFill>
              <a:latin typeface="Verdana" charset="0"/>
              <a:ea typeface="Verdana" charset="0"/>
              <a:cs typeface="Verdana" charset="0"/>
            </a:endParaRPr>
          </a:p>
          <a:p>
            <a:pPr algn="l" eaLnBrk="0" fontAlgn="base" hangingPunct="0">
              <a:spcAft>
                <a:spcPct val="0"/>
              </a:spcAft>
            </a:pPr>
            <a:r>
              <a:rPr lang="en-GB" altLang="x-none" sz="1000" dirty="0" smtClean="0">
                <a:solidFill>
                  <a:schemeClr val="bg1"/>
                </a:solidFill>
                <a:latin typeface="Verdana" charset="0"/>
                <a:ea typeface="Verdana" charset="0"/>
                <a:cs typeface="Verdana" charset="0"/>
              </a:rPr>
              <a:t/>
            </a:r>
            <a:br>
              <a:rPr lang="en-GB" altLang="x-none" sz="1000" dirty="0" smtClean="0">
                <a:solidFill>
                  <a:schemeClr val="bg1"/>
                </a:solidFill>
                <a:latin typeface="Verdana" charset="0"/>
                <a:ea typeface="Verdana" charset="0"/>
                <a:cs typeface="Verdana" charset="0"/>
              </a:rPr>
            </a:br>
            <a:r>
              <a:rPr lang="en-GB" altLang="x-none" sz="1400" dirty="0" smtClean="0">
                <a:solidFill>
                  <a:schemeClr val="bg1"/>
                </a:solidFill>
                <a:latin typeface="Verdana" charset="0"/>
                <a:ea typeface="Verdana" charset="0"/>
                <a:cs typeface="Verdana" charset="0"/>
              </a:rPr>
              <a:t>E</a:t>
            </a:r>
            <a:r>
              <a:rPr lang="x-none" altLang="x-none" sz="1400" dirty="0" smtClean="0">
                <a:solidFill>
                  <a:schemeClr val="bg1"/>
                </a:solidFill>
                <a:latin typeface="Verdana" charset="0"/>
                <a:ea typeface="Verdana" charset="0"/>
                <a:cs typeface="Verdana" charset="0"/>
              </a:rPr>
              <a:t>conomic and monetary</a:t>
            </a:r>
            <a:r>
              <a:rPr lang="x-none" altLang="x-none" sz="1400" i="1" dirty="0" smtClean="0">
                <a:solidFill>
                  <a:schemeClr val="bg1"/>
                </a:solidFill>
                <a:latin typeface="Verdana" charset="0"/>
                <a:ea typeface="Verdana" charset="0"/>
                <a:cs typeface="Verdana" charset="0"/>
              </a:rPr>
              <a:t> </a:t>
            </a:r>
            <a:r>
              <a:rPr lang="x-none" altLang="x-none" sz="1400" dirty="0" smtClean="0">
                <a:solidFill>
                  <a:schemeClr val="bg1"/>
                </a:solidFill>
                <a:latin typeface="Verdana" charset="0"/>
                <a:ea typeface="Verdana" charset="0"/>
                <a:cs typeface="Verdana" charset="0"/>
              </a:rPr>
              <a:t>historian</a:t>
            </a:r>
            <a:r>
              <a:rPr lang="en-GB" altLang="x-none" sz="1400" dirty="0" smtClean="0">
                <a:solidFill>
                  <a:schemeClr val="bg1"/>
                </a:solidFill>
                <a:latin typeface="Verdana" charset="0"/>
                <a:ea typeface="Verdana" charset="0"/>
                <a:cs typeface="Verdana" charset="0"/>
              </a:rPr>
              <a:t/>
            </a:r>
            <a:br>
              <a:rPr lang="en-GB" altLang="x-none" sz="1400" dirty="0" smtClean="0">
                <a:solidFill>
                  <a:schemeClr val="bg1"/>
                </a:solidFill>
                <a:latin typeface="Verdana" charset="0"/>
                <a:ea typeface="Verdana" charset="0"/>
                <a:cs typeface="Verdana" charset="0"/>
              </a:rPr>
            </a:br>
            <a:r>
              <a:rPr lang="en-GB" altLang="x-none" sz="600" dirty="0" smtClean="0">
                <a:solidFill>
                  <a:schemeClr val="bg1"/>
                </a:solidFill>
                <a:latin typeface="Verdana" charset="0"/>
                <a:ea typeface="Verdana" charset="0"/>
                <a:cs typeface="Verdana" charset="0"/>
              </a:rPr>
              <a:t/>
            </a:r>
            <a:br>
              <a:rPr lang="en-GB" altLang="x-none" sz="600" dirty="0" smtClean="0">
                <a:solidFill>
                  <a:schemeClr val="bg1"/>
                </a:solidFill>
                <a:latin typeface="Verdana" charset="0"/>
                <a:ea typeface="Verdana" charset="0"/>
                <a:cs typeface="Verdana" charset="0"/>
              </a:rPr>
            </a:br>
            <a:r>
              <a:rPr lang="x-none" altLang="x-none" sz="1400" i="1" dirty="0" smtClean="0">
                <a:solidFill>
                  <a:schemeClr val="bg1"/>
                </a:solidFill>
                <a:latin typeface="Verdana" charset="0"/>
                <a:ea typeface="Verdana" charset="0"/>
                <a:cs typeface="Verdana" charset="0"/>
              </a:rPr>
              <a:t>Christopher Houghton Budd</a:t>
            </a:r>
            <a:endParaRPr lang="en-GB" altLang="x-none" sz="1400" i="1" dirty="0" smtClean="0">
              <a:solidFill>
                <a:schemeClr val="bg1"/>
              </a:solidFill>
              <a:latin typeface="Verdana" charset="0"/>
              <a:ea typeface="Verdana" charset="0"/>
              <a:cs typeface="Verdana" charset="0"/>
            </a:endParaRPr>
          </a:p>
          <a:p>
            <a:pPr algn="l" eaLnBrk="0" fontAlgn="base" hangingPunct="0">
              <a:spcAft>
                <a:spcPct val="0"/>
              </a:spcAft>
            </a:pPr>
            <a:endParaRPr lang="x-none" altLang="x-none" sz="1400" dirty="0">
              <a:solidFill>
                <a:schemeClr val="bg1"/>
              </a:solidFill>
              <a:latin typeface="Verdana" charset="0"/>
              <a:ea typeface="Verdana" charset="0"/>
              <a:cs typeface="Verdana" charset="0"/>
            </a:endParaRPr>
          </a:p>
        </p:txBody>
      </p:sp>
      <p:pic>
        <p:nvPicPr>
          <p:cNvPr id="10" name="Picture 9"/>
          <p:cNvPicPr>
            <a:picLocks noChangeAspect="1"/>
          </p:cNvPicPr>
          <p:nvPr/>
        </p:nvPicPr>
        <p:blipFill>
          <a:blip r:embed="rId2"/>
          <a:stretch>
            <a:fillRect/>
          </a:stretch>
        </p:blipFill>
        <p:spPr>
          <a:xfrm>
            <a:off x="932225" y="684169"/>
            <a:ext cx="967235" cy="839560"/>
          </a:xfrm>
          <a:prstGeom prst="rect">
            <a:avLst/>
          </a:prstGeom>
        </p:spPr>
      </p:pic>
      <p:sp>
        <p:nvSpPr>
          <p:cNvPr id="2" name="Footer Placeholder 1"/>
          <p:cNvSpPr>
            <a:spLocks noGrp="1"/>
          </p:cNvSpPr>
          <p:nvPr>
            <p:ph type="ftr" sz="quarter" idx="11"/>
          </p:nvPr>
        </p:nvSpPr>
        <p:spPr/>
        <p:txBody>
          <a:bodyPr/>
          <a:lstStyle/>
          <a:p>
            <a:r>
              <a:rPr lang="en-US" smtClean="0"/>
              <a:t>© 2023 Christopher Houghton Budd</a:t>
            </a:r>
            <a:endParaRPr lang="en-US" dirty="0"/>
          </a:p>
        </p:txBody>
      </p:sp>
      <p:sp>
        <p:nvSpPr>
          <p:cNvPr id="4" name="Slide Number Placeholder 3"/>
          <p:cNvSpPr>
            <a:spLocks noGrp="1"/>
          </p:cNvSpPr>
          <p:nvPr>
            <p:ph type="sldNum" sz="quarter" idx="12"/>
          </p:nvPr>
        </p:nvSpPr>
        <p:spPr/>
        <p:txBody>
          <a:bodyPr/>
          <a:lstStyle/>
          <a:p>
            <a:fld id="{813E4296-39FA-5844-BB6E-DAC19F7AB25F}" type="slidenum">
              <a:rPr lang="en-US" sz="1800" smtClean="0">
                <a:latin typeface="Verdana" charset="0"/>
                <a:ea typeface="Verdana" charset="0"/>
                <a:cs typeface="Verdana" charset="0"/>
              </a:rPr>
              <a:t>8</a:t>
            </a:fld>
            <a:endParaRPr lang="en-US" sz="1800" dirty="0">
              <a:latin typeface="Verdana" charset="0"/>
              <a:ea typeface="Verdana" charset="0"/>
              <a:cs typeface="Verdana" charset="0"/>
            </a:endParaRPr>
          </a:p>
        </p:txBody>
      </p:sp>
    </p:spTree>
    <p:extLst>
      <p:ext uri="{BB962C8B-B14F-4D97-AF65-F5344CB8AC3E}">
        <p14:creationId xmlns:p14="http://schemas.microsoft.com/office/powerpoint/2010/main" val="18467394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10005" y="1625647"/>
            <a:ext cx="8851583" cy="4626869"/>
          </a:xfrm>
        </p:spPr>
        <p:txBody>
          <a:bodyPr>
            <a:normAutofit/>
          </a:bodyPr>
          <a:lstStyle/>
          <a:p>
            <a:pPr algn="l"/>
            <a:r>
              <a:rPr lang="en-GB" b="1" dirty="0" smtClean="0">
                <a:solidFill>
                  <a:schemeClr val="accent4">
                    <a:lumMod val="50000"/>
                  </a:schemeClr>
                </a:solidFill>
                <a:latin typeface="Verdana" charset="0"/>
                <a:ea typeface="Verdana" charset="0"/>
                <a:cs typeface="Verdana" charset="0"/>
              </a:rPr>
              <a:t>Land has no value</a:t>
            </a:r>
          </a:p>
          <a:p>
            <a:pPr algn="l"/>
            <a:r>
              <a:rPr lang="en-GB" sz="2200" dirty="0" smtClean="0">
                <a:solidFill>
                  <a:schemeClr val="accent4">
                    <a:lumMod val="50000"/>
                  </a:schemeClr>
                </a:solidFill>
                <a:latin typeface="Verdana" charset="0"/>
                <a:ea typeface="Verdana" charset="0"/>
                <a:cs typeface="Verdana" charset="0"/>
              </a:rPr>
              <a:t>Land is not a commodity. No one buys land; it is not in the market. What we buy and sell is the right to use land. And yet, rights should not be sold; they are rights, not goods.</a:t>
            </a:r>
          </a:p>
          <a:p>
            <a:pPr algn="l"/>
            <a:r>
              <a:rPr lang="en-GB" sz="2200" dirty="0" smtClean="0">
                <a:solidFill>
                  <a:schemeClr val="accent4">
                    <a:lumMod val="50000"/>
                  </a:schemeClr>
                </a:solidFill>
                <a:latin typeface="Verdana" charset="0"/>
                <a:ea typeface="Verdana" charset="0"/>
                <a:cs typeface="Verdana" charset="0"/>
              </a:rPr>
              <a:t>Land, therefore, has no value. It is the right to use land that has a value. Starting </a:t>
            </a:r>
            <a:r>
              <a:rPr lang="en-GB" sz="2200" dirty="0">
                <a:solidFill>
                  <a:schemeClr val="accent4">
                    <a:lumMod val="50000"/>
                  </a:schemeClr>
                </a:solidFill>
                <a:latin typeface="Verdana" charset="0"/>
                <a:ea typeface="Verdana" charset="0"/>
                <a:cs typeface="Verdana" charset="0"/>
              </a:rPr>
              <a:t>with </a:t>
            </a:r>
            <a:r>
              <a:rPr lang="en-GB" sz="2200" dirty="0" smtClean="0">
                <a:solidFill>
                  <a:schemeClr val="accent4">
                    <a:lumMod val="50000"/>
                  </a:schemeClr>
                </a:solidFill>
                <a:latin typeface="Verdana" charset="0"/>
                <a:ea typeface="Verdana" charset="0"/>
                <a:cs typeface="Verdana" charset="0"/>
              </a:rPr>
              <a:t>farmland, ways must be found, therefore, to encumber land with rights of use that render its value zero and so remove it from the economic circuit</a:t>
            </a:r>
            <a:r>
              <a:rPr lang="en-GB" sz="2200" dirty="0">
                <a:solidFill>
                  <a:schemeClr val="accent4">
                    <a:lumMod val="50000"/>
                  </a:schemeClr>
                </a:solidFill>
                <a:latin typeface="Verdana" charset="0"/>
                <a:ea typeface="Verdana" charset="0"/>
                <a:cs typeface="Verdana" charset="0"/>
              </a:rPr>
              <a:t>, where its </a:t>
            </a:r>
            <a:r>
              <a:rPr lang="en-GB" sz="2200" dirty="0" smtClean="0">
                <a:solidFill>
                  <a:schemeClr val="accent4">
                    <a:lumMod val="50000"/>
                  </a:schemeClr>
                </a:solidFill>
                <a:latin typeface="Verdana" charset="0"/>
                <a:ea typeface="Verdana" charset="0"/>
                <a:cs typeface="Verdana" charset="0"/>
              </a:rPr>
              <a:t>fictitious value is a permanent cause of inflation.</a:t>
            </a:r>
            <a:endParaRPr lang="en-GB" sz="2200" dirty="0">
              <a:solidFill>
                <a:schemeClr val="accent4">
                  <a:lumMod val="50000"/>
                </a:schemeClr>
              </a:solidFill>
              <a:latin typeface="Verdana" charset="0"/>
              <a:ea typeface="Verdana" charset="0"/>
              <a:cs typeface="Verdana" charset="0"/>
            </a:endParaRPr>
          </a:p>
          <a:p>
            <a:pPr algn="l"/>
            <a:r>
              <a:rPr lang="en-GB" sz="2200" dirty="0" smtClean="0">
                <a:solidFill>
                  <a:schemeClr val="accent4">
                    <a:lumMod val="50000"/>
                  </a:schemeClr>
                </a:solidFill>
                <a:latin typeface="Verdana" charset="0"/>
                <a:ea typeface="Verdana" charset="0"/>
                <a:cs typeface="Verdana" charset="0"/>
              </a:rPr>
              <a:t>In other words, no more land-collateralised lending.</a:t>
            </a:r>
            <a:endParaRPr lang="en-GB" sz="2200" dirty="0">
              <a:solidFill>
                <a:schemeClr val="accent4">
                  <a:lumMod val="50000"/>
                </a:schemeClr>
              </a:solidFill>
              <a:latin typeface="Verdana" charset="0"/>
              <a:ea typeface="Verdana" charset="0"/>
              <a:cs typeface="Verdana" charset="0"/>
            </a:endParaRPr>
          </a:p>
        </p:txBody>
      </p:sp>
      <p:sp>
        <p:nvSpPr>
          <p:cNvPr id="8" name="Title 1"/>
          <p:cNvSpPr txBox="1">
            <a:spLocks/>
          </p:cNvSpPr>
          <p:nvPr/>
        </p:nvSpPr>
        <p:spPr>
          <a:xfrm>
            <a:off x="2010007" y="715629"/>
            <a:ext cx="8851582" cy="65066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200" dirty="0" smtClean="0">
                <a:solidFill>
                  <a:srgbClr val="E8AF02"/>
                </a:solidFill>
                <a:latin typeface="Verdana" charset="0"/>
                <a:ea typeface="Verdana" charset="0"/>
                <a:cs typeface="Verdana" charset="0"/>
              </a:rPr>
              <a:t>The Economics of Farming</a:t>
            </a:r>
            <a:endParaRPr lang="en-US" sz="3200" dirty="0">
              <a:solidFill>
                <a:srgbClr val="E8AF02"/>
              </a:solidFill>
              <a:latin typeface="Verdana" charset="0"/>
              <a:ea typeface="Verdana" charset="0"/>
              <a:cs typeface="Verdana" charset="0"/>
            </a:endParaRPr>
          </a:p>
        </p:txBody>
      </p:sp>
      <p:sp>
        <p:nvSpPr>
          <p:cNvPr id="9" name="Title 6"/>
          <p:cNvSpPr txBox="1">
            <a:spLocks noChangeAspect="1"/>
          </p:cNvSpPr>
          <p:nvPr/>
        </p:nvSpPr>
        <p:spPr>
          <a:xfrm rot="16200000">
            <a:off x="-1501598" y="2755926"/>
            <a:ext cx="5709753" cy="1283428"/>
          </a:xfrm>
          <a:prstGeom prst="rect">
            <a:avLst/>
          </a:prstGeom>
          <a:solidFill>
            <a:srgbClr val="363636"/>
          </a:solidFill>
        </p:spPr>
        <p:txBody>
          <a:bodyPr vert="horz" wrap="square" lIns="91440" tIns="45720" rIns="91440" bIns="4572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eaLnBrk="0" fontAlgn="base" hangingPunct="0">
              <a:spcAft>
                <a:spcPct val="0"/>
              </a:spcAft>
            </a:pPr>
            <a:endParaRPr lang="en-GB" altLang="x-none" sz="1400" b="1" dirty="0" smtClean="0">
              <a:solidFill>
                <a:schemeClr val="bg1"/>
              </a:solidFill>
              <a:latin typeface="Verdana" charset="0"/>
              <a:ea typeface="Verdana" charset="0"/>
              <a:cs typeface="Verdana" charset="0"/>
            </a:endParaRPr>
          </a:p>
          <a:p>
            <a:pPr algn="l" eaLnBrk="0" fontAlgn="base" hangingPunct="0">
              <a:spcAft>
                <a:spcPct val="0"/>
              </a:spcAft>
            </a:pPr>
            <a:r>
              <a:rPr lang="x-none" altLang="x-none" sz="1400" b="1" dirty="0" smtClean="0">
                <a:solidFill>
                  <a:schemeClr val="bg1"/>
                </a:solidFill>
                <a:latin typeface="Verdana" charset="0"/>
                <a:ea typeface="Verdana" charset="0"/>
                <a:cs typeface="Verdana" charset="0"/>
              </a:rPr>
              <a:t>The Economics of Farming</a:t>
            </a:r>
            <a:r>
              <a:rPr lang="en-GB" altLang="x-none" sz="1400" b="1" dirty="0" smtClean="0">
                <a:solidFill>
                  <a:schemeClr val="bg1"/>
                </a:solidFill>
                <a:latin typeface="Verdana" charset="0"/>
                <a:ea typeface="Verdana" charset="0"/>
                <a:cs typeface="Verdana" charset="0"/>
              </a:rPr>
              <a:t>     </a:t>
            </a:r>
            <a:endParaRPr lang="x-none" altLang="x-none" sz="1400" dirty="0" smtClean="0">
              <a:solidFill>
                <a:schemeClr val="bg1"/>
              </a:solidFill>
              <a:latin typeface="Verdana" charset="0"/>
              <a:ea typeface="Verdana" charset="0"/>
              <a:cs typeface="Verdana" charset="0"/>
            </a:endParaRPr>
          </a:p>
          <a:p>
            <a:pPr algn="l" eaLnBrk="0" fontAlgn="base" hangingPunct="0">
              <a:spcAft>
                <a:spcPct val="0"/>
              </a:spcAft>
            </a:pPr>
            <a:r>
              <a:rPr lang="en-GB" altLang="x-none" sz="1000" dirty="0" smtClean="0">
                <a:solidFill>
                  <a:schemeClr val="bg1"/>
                </a:solidFill>
                <a:latin typeface="Verdana" charset="0"/>
                <a:ea typeface="Verdana" charset="0"/>
                <a:cs typeface="Verdana" charset="0"/>
              </a:rPr>
              <a:t/>
            </a:r>
            <a:br>
              <a:rPr lang="en-GB" altLang="x-none" sz="1000" dirty="0" smtClean="0">
                <a:solidFill>
                  <a:schemeClr val="bg1"/>
                </a:solidFill>
                <a:latin typeface="Verdana" charset="0"/>
                <a:ea typeface="Verdana" charset="0"/>
                <a:cs typeface="Verdana" charset="0"/>
              </a:rPr>
            </a:br>
            <a:r>
              <a:rPr lang="en-GB" altLang="x-none" sz="1400" dirty="0" smtClean="0">
                <a:solidFill>
                  <a:schemeClr val="bg1"/>
                </a:solidFill>
                <a:latin typeface="Verdana" charset="0"/>
                <a:ea typeface="Verdana" charset="0"/>
                <a:cs typeface="Verdana" charset="0"/>
              </a:rPr>
              <a:t>E</a:t>
            </a:r>
            <a:r>
              <a:rPr lang="x-none" altLang="x-none" sz="1400" dirty="0" smtClean="0">
                <a:solidFill>
                  <a:schemeClr val="bg1"/>
                </a:solidFill>
                <a:latin typeface="Verdana" charset="0"/>
                <a:ea typeface="Verdana" charset="0"/>
                <a:cs typeface="Verdana" charset="0"/>
              </a:rPr>
              <a:t>conomic and monetary</a:t>
            </a:r>
            <a:r>
              <a:rPr lang="x-none" altLang="x-none" sz="1400" i="1" dirty="0" smtClean="0">
                <a:solidFill>
                  <a:schemeClr val="bg1"/>
                </a:solidFill>
                <a:latin typeface="Verdana" charset="0"/>
                <a:ea typeface="Verdana" charset="0"/>
                <a:cs typeface="Verdana" charset="0"/>
              </a:rPr>
              <a:t> </a:t>
            </a:r>
            <a:r>
              <a:rPr lang="x-none" altLang="x-none" sz="1400" dirty="0" smtClean="0">
                <a:solidFill>
                  <a:schemeClr val="bg1"/>
                </a:solidFill>
                <a:latin typeface="Verdana" charset="0"/>
                <a:ea typeface="Verdana" charset="0"/>
                <a:cs typeface="Verdana" charset="0"/>
              </a:rPr>
              <a:t>historian</a:t>
            </a:r>
            <a:r>
              <a:rPr lang="en-GB" altLang="x-none" sz="1400" dirty="0" smtClean="0">
                <a:solidFill>
                  <a:schemeClr val="bg1"/>
                </a:solidFill>
                <a:latin typeface="Verdana" charset="0"/>
                <a:ea typeface="Verdana" charset="0"/>
                <a:cs typeface="Verdana" charset="0"/>
              </a:rPr>
              <a:t/>
            </a:r>
            <a:br>
              <a:rPr lang="en-GB" altLang="x-none" sz="1400" dirty="0" smtClean="0">
                <a:solidFill>
                  <a:schemeClr val="bg1"/>
                </a:solidFill>
                <a:latin typeface="Verdana" charset="0"/>
                <a:ea typeface="Verdana" charset="0"/>
                <a:cs typeface="Verdana" charset="0"/>
              </a:rPr>
            </a:br>
            <a:r>
              <a:rPr lang="en-GB" altLang="x-none" sz="600" dirty="0" smtClean="0">
                <a:solidFill>
                  <a:schemeClr val="bg1"/>
                </a:solidFill>
                <a:latin typeface="Verdana" charset="0"/>
                <a:ea typeface="Verdana" charset="0"/>
                <a:cs typeface="Verdana" charset="0"/>
              </a:rPr>
              <a:t/>
            </a:r>
            <a:br>
              <a:rPr lang="en-GB" altLang="x-none" sz="600" dirty="0" smtClean="0">
                <a:solidFill>
                  <a:schemeClr val="bg1"/>
                </a:solidFill>
                <a:latin typeface="Verdana" charset="0"/>
                <a:ea typeface="Verdana" charset="0"/>
                <a:cs typeface="Verdana" charset="0"/>
              </a:rPr>
            </a:br>
            <a:r>
              <a:rPr lang="x-none" altLang="x-none" sz="1400" i="1" dirty="0" smtClean="0">
                <a:solidFill>
                  <a:schemeClr val="bg1"/>
                </a:solidFill>
                <a:latin typeface="Verdana" charset="0"/>
                <a:ea typeface="Verdana" charset="0"/>
                <a:cs typeface="Verdana" charset="0"/>
              </a:rPr>
              <a:t>Christopher Houghton Budd</a:t>
            </a:r>
            <a:endParaRPr lang="en-GB" altLang="x-none" sz="1400" i="1" dirty="0" smtClean="0">
              <a:solidFill>
                <a:schemeClr val="bg1"/>
              </a:solidFill>
              <a:latin typeface="Verdana" charset="0"/>
              <a:ea typeface="Verdana" charset="0"/>
              <a:cs typeface="Verdana" charset="0"/>
            </a:endParaRPr>
          </a:p>
          <a:p>
            <a:pPr algn="l" eaLnBrk="0" fontAlgn="base" hangingPunct="0">
              <a:spcAft>
                <a:spcPct val="0"/>
              </a:spcAft>
            </a:pPr>
            <a:endParaRPr lang="x-none" altLang="x-none" sz="1400" dirty="0">
              <a:solidFill>
                <a:schemeClr val="bg1"/>
              </a:solidFill>
              <a:latin typeface="Verdana" charset="0"/>
              <a:ea typeface="Verdana" charset="0"/>
              <a:cs typeface="Verdana" charset="0"/>
            </a:endParaRPr>
          </a:p>
        </p:txBody>
      </p:sp>
      <p:pic>
        <p:nvPicPr>
          <p:cNvPr id="10" name="Picture 9"/>
          <p:cNvPicPr>
            <a:picLocks noChangeAspect="1"/>
          </p:cNvPicPr>
          <p:nvPr/>
        </p:nvPicPr>
        <p:blipFill>
          <a:blip r:embed="rId2"/>
          <a:stretch>
            <a:fillRect/>
          </a:stretch>
        </p:blipFill>
        <p:spPr>
          <a:xfrm>
            <a:off x="932225" y="684169"/>
            <a:ext cx="967235" cy="839560"/>
          </a:xfrm>
          <a:prstGeom prst="rect">
            <a:avLst/>
          </a:prstGeom>
        </p:spPr>
      </p:pic>
      <p:sp>
        <p:nvSpPr>
          <p:cNvPr id="2" name="Footer Placeholder 1"/>
          <p:cNvSpPr>
            <a:spLocks noGrp="1"/>
          </p:cNvSpPr>
          <p:nvPr>
            <p:ph type="ftr" sz="quarter" idx="11"/>
          </p:nvPr>
        </p:nvSpPr>
        <p:spPr/>
        <p:txBody>
          <a:bodyPr/>
          <a:lstStyle/>
          <a:p>
            <a:r>
              <a:rPr lang="en-US" smtClean="0"/>
              <a:t>© 2023 Christopher Houghton Budd</a:t>
            </a:r>
            <a:endParaRPr lang="en-US" dirty="0"/>
          </a:p>
        </p:txBody>
      </p:sp>
      <p:sp>
        <p:nvSpPr>
          <p:cNvPr id="4" name="Slide Number Placeholder 3"/>
          <p:cNvSpPr>
            <a:spLocks noGrp="1"/>
          </p:cNvSpPr>
          <p:nvPr>
            <p:ph type="sldNum" sz="quarter" idx="12"/>
          </p:nvPr>
        </p:nvSpPr>
        <p:spPr/>
        <p:txBody>
          <a:bodyPr/>
          <a:lstStyle/>
          <a:p>
            <a:fld id="{813E4296-39FA-5844-BB6E-DAC19F7AB25F}" type="slidenum">
              <a:rPr lang="en-US" sz="1800" smtClean="0">
                <a:latin typeface="Verdana" charset="0"/>
                <a:ea typeface="Verdana" charset="0"/>
                <a:cs typeface="Verdana" charset="0"/>
              </a:rPr>
              <a:t>9</a:t>
            </a:fld>
            <a:endParaRPr lang="en-US" sz="1800" dirty="0">
              <a:latin typeface="Verdana" charset="0"/>
              <a:ea typeface="Verdana" charset="0"/>
              <a:cs typeface="Verdana" charset="0"/>
            </a:endParaRPr>
          </a:p>
        </p:txBody>
      </p:sp>
    </p:spTree>
    <p:extLst>
      <p:ext uri="{BB962C8B-B14F-4D97-AF65-F5344CB8AC3E}">
        <p14:creationId xmlns:p14="http://schemas.microsoft.com/office/powerpoint/2010/main" val="10311572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391</TotalTime>
  <Words>1438</Words>
  <Application>Microsoft Macintosh PowerPoint</Application>
  <PresentationFormat>Widescreen</PresentationFormat>
  <Paragraphs>172</Paragraphs>
  <Slides>16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The Economics of Farming       Economic and monetary historian  Christopher Houghton Budd </vt:lpstr>
      <vt:lpstr>PowerPoint Presentation</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Seed Corn – The Economics of Farming Economic and monetary historian Christopher Houghton Budd </dc:title>
  <dc:creator>Administrator FinanceFolkestone</dc:creator>
  <cp:lastModifiedBy>Administrator FinanceFolkestone</cp:lastModifiedBy>
  <cp:revision>78</cp:revision>
  <cp:lastPrinted>2023-02-19T15:15:03Z</cp:lastPrinted>
  <dcterms:created xsi:type="dcterms:W3CDTF">2023-02-17T15:20:00Z</dcterms:created>
  <dcterms:modified xsi:type="dcterms:W3CDTF">2023-03-04T18:00:12Z</dcterms:modified>
</cp:coreProperties>
</file>